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handoutMasterIdLst>
    <p:handoutMasterId r:id="rId18"/>
  </p:handoutMasterIdLst>
  <p:sldIdLst>
    <p:sldId id="286" r:id="rId2"/>
    <p:sldId id="256" r:id="rId3"/>
    <p:sldId id="257" r:id="rId4"/>
    <p:sldId id="258" r:id="rId5"/>
    <p:sldId id="278" r:id="rId6"/>
    <p:sldId id="272" r:id="rId7"/>
    <p:sldId id="271" r:id="rId8"/>
    <p:sldId id="274" r:id="rId9"/>
    <p:sldId id="275" r:id="rId10"/>
    <p:sldId id="276" r:id="rId11"/>
    <p:sldId id="277" r:id="rId12"/>
    <p:sldId id="279" r:id="rId13"/>
    <p:sldId id="288" r:id="rId14"/>
    <p:sldId id="289" r:id="rId15"/>
    <p:sldId id="290" r:id="rId16"/>
  </p:sldIdLst>
  <p:sldSz cx="9144000" cy="6858000" type="screen4x3"/>
  <p:notesSz cx="6858000" cy="9144000"/>
  <p:defaultTextStyle>
    <a:defPPr>
      <a:defRPr lang="en-US"/>
    </a:defPPr>
    <a:lvl1pPr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708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8" autoAdjust="0"/>
    <p:restoredTop sz="90929"/>
  </p:normalViewPr>
  <p:slideViewPr>
    <p:cSldViewPr>
      <p:cViewPr varScale="1">
        <p:scale>
          <a:sx n="78" d="100"/>
          <a:sy n="78" d="100"/>
        </p:scale>
        <p:origin x="8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72035"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72036"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72037"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26B4BD-F82A-4889-A7A3-55671C33D860}" type="slidenum">
              <a:rPr lang="en-US" altLang="en-US"/>
              <a:pPr/>
              <a:t>‹#›</a:t>
            </a:fld>
            <a:endParaRPr lang="en-US" altLang="en-US"/>
          </a:p>
        </p:txBody>
      </p:sp>
    </p:spTree>
    <p:extLst>
      <p:ext uri="{BB962C8B-B14F-4D97-AF65-F5344CB8AC3E}">
        <p14:creationId xmlns:p14="http://schemas.microsoft.com/office/powerpoint/2010/main" val="339140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215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150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44C44D3-A896-445F-A44E-27DB29FC719E}" type="slidenum">
              <a:rPr lang="en-US" altLang="en-US"/>
              <a:pPr/>
              <a:t>‹#›</a:t>
            </a:fld>
            <a:endParaRPr lang="en-US" altLang="en-US"/>
          </a:p>
        </p:txBody>
      </p:sp>
    </p:spTree>
    <p:extLst>
      <p:ext uri="{BB962C8B-B14F-4D97-AF65-F5344CB8AC3E}">
        <p14:creationId xmlns:p14="http://schemas.microsoft.com/office/powerpoint/2010/main" val="41697589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F7BF2-3BB1-446F-A2BB-08278BB81194}" type="slidenum">
              <a:rPr lang="en-US" altLang="en-US"/>
              <a:pPr/>
              <a:t>2</a:t>
            </a:fld>
            <a:endParaRPr lang="en-US" altLang="en-US"/>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61301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4F83A-C7CC-46CF-A56F-E2A076013FD7}" type="slidenum">
              <a:rPr lang="en-US" altLang="en-US"/>
              <a:pPr/>
              <a:t>3</a:t>
            </a:fld>
            <a:endParaRPr lang="en-US" alt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54652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FBF60-FE3E-46E1-8322-9B9574E8FEAB}" type="slidenum">
              <a:rPr lang="en-US" altLang="en-US"/>
              <a:pPr/>
              <a:t>4</a:t>
            </a:fld>
            <a:endParaRPr lang="en-US" alt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746821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752600" y="990600"/>
            <a:ext cx="64008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altLang="en-US" noProof="0" smtClean="0"/>
              <a:t>Click to edit Master title style</a:t>
            </a:r>
          </a:p>
        </p:txBody>
      </p:sp>
      <p:sp>
        <p:nvSpPr>
          <p:cNvPr id="8195" name="Rectangle 3"/>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8196" name="Rectangle 4"/>
          <p:cNvSpPr>
            <a:spLocks noGrp="1" noChangeArrowheads="1"/>
          </p:cNvSpPr>
          <p:nvPr>
            <p:ph type="dt" sz="half" idx="2"/>
          </p:nvPr>
        </p:nvSpPr>
        <p:spPr>
          <a:xfrm>
            <a:off x="914400" y="6400800"/>
            <a:ext cx="1905000" cy="457200"/>
          </a:xfrm>
        </p:spPr>
        <p:txBody>
          <a:bodyPr anchorCtr="0"/>
          <a:lstStyle>
            <a:lvl1pPr>
              <a:defRPr/>
            </a:lvl1pPr>
          </a:lstStyle>
          <a:p>
            <a:endParaRPr lang="en-US" altLang="en-US"/>
          </a:p>
        </p:txBody>
      </p:sp>
      <p:sp>
        <p:nvSpPr>
          <p:cNvPr id="8197" name="Rectangle 5"/>
          <p:cNvSpPr>
            <a:spLocks noGrp="1" noChangeArrowheads="1"/>
          </p:cNvSpPr>
          <p:nvPr>
            <p:ph type="ftr" sz="quarter" idx="3"/>
          </p:nvPr>
        </p:nvSpPr>
        <p:spPr>
          <a:xfrm>
            <a:off x="3505200" y="6400800"/>
            <a:ext cx="2895600" cy="457200"/>
          </a:xfrm>
        </p:spPr>
        <p:txBody>
          <a:bodyPr anchorCtr="0"/>
          <a:lstStyle>
            <a:lvl1pPr>
              <a:defRPr/>
            </a:lvl1pPr>
          </a:lstStyle>
          <a:p>
            <a:endParaRPr lang="en-US" altLang="en-US"/>
          </a:p>
        </p:txBody>
      </p:sp>
      <p:sp>
        <p:nvSpPr>
          <p:cNvPr id="8198" name="Rectangle 6"/>
          <p:cNvSpPr>
            <a:spLocks noGrp="1" noChangeArrowheads="1"/>
          </p:cNvSpPr>
          <p:nvPr>
            <p:ph type="sldNum" sz="quarter" idx="4"/>
          </p:nvPr>
        </p:nvSpPr>
        <p:spPr/>
        <p:txBody>
          <a:bodyPr anchorCtr="0"/>
          <a:lstStyle>
            <a:lvl1pPr>
              <a:defRPr/>
            </a:lvl1pPr>
          </a:lstStyle>
          <a:p>
            <a:fld id="{D944D18A-0FB5-4A1C-90EF-059EBC611891}" type="slidenum">
              <a:rPr lang="en-US" altLang="en-US"/>
              <a:pPr/>
              <a:t>‹#›</a:t>
            </a:fld>
            <a:endParaRPr lang="en-US" altLang="en-US"/>
          </a:p>
        </p:txBody>
      </p:sp>
      <p:grpSp>
        <p:nvGrpSpPr>
          <p:cNvPr id="8199" name="Group 7"/>
          <p:cNvGrpSpPr>
            <a:grpSpLocks/>
          </p:cNvGrpSpPr>
          <p:nvPr/>
        </p:nvGrpSpPr>
        <p:grpSpPr bwMode="auto">
          <a:xfrm>
            <a:off x="0" y="0"/>
            <a:ext cx="6362700" cy="6858000"/>
            <a:chOff x="0" y="0"/>
            <a:chExt cx="4008" cy="4320"/>
          </a:xfrm>
        </p:grpSpPr>
        <p:pic>
          <p:nvPicPr>
            <p:cNvPr id="8200"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8202"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5F17AE-E38C-46B5-A6DB-B52CE8953B24}" type="slidenum">
              <a:rPr lang="en-US" altLang="en-US"/>
              <a:pPr/>
              <a:t>‹#›</a:t>
            </a:fld>
            <a:endParaRPr lang="en-US" altLang="en-US"/>
          </a:p>
        </p:txBody>
      </p:sp>
    </p:spTree>
    <p:extLst>
      <p:ext uri="{BB962C8B-B14F-4D97-AF65-F5344CB8AC3E}">
        <p14:creationId xmlns:p14="http://schemas.microsoft.com/office/powerpoint/2010/main" val="1603262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BB1391-A7DF-4B4D-A94A-53415C5BA99A}" type="slidenum">
              <a:rPr lang="en-US" altLang="en-US"/>
              <a:pPr/>
              <a:t>‹#›</a:t>
            </a:fld>
            <a:endParaRPr lang="en-US" altLang="en-US"/>
          </a:p>
        </p:txBody>
      </p:sp>
    </p:spTree>
    <p:extLst>
      <p:ext uri="{BB962C8B-B14F-4D97-AF65-F5344CB8AC3E}">
        <p14:creationId xmlns:p14="http://schemas.microsoft.com/office/powerpoint/2010/main" val="2997083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2850" y="1766888"/>
            <a:ext cx="3808413" cy="4113212"/>
          </a:xfrm>
        </p:spPr>
        <p:txBody>
          <a:bodyPr/>
          <a:lstStyle/>
          <a:p>
            <a:endParaRPr lang="en-US"/>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fld id="{4CCE1C97-C66B-4ADF-BD54-8575AF893F22}" type="slidenum">
              <a:rPr lang="en-US" altLang="en-US"/>
              <a:pPr/>
              <a:t>‹#›</a:t>
            </a:fld>
            <a:endParaRPr lang="en-US" altLang="en-US"/>
          </a:p>
        </p:txBody>
      </p:sp>
    </p:spTree>
    <p:extLst>
      <p:ext uri="{BB962C8B-B14F-4D97-AF65-F5344CB8AC3E}">
        <p14:creationId xmlns:p14="http://schemas.microsoft.com/office/powerpoint/2010/main" val="2710207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1062038" y="1766888"/>
            <a:ext cx="3808412" cy="4113212"/>
          </a:xfrm>
        </p:spPr>
        <p:txBody>
          <a:bodyPr/>
          <a:lstStyle/>
          <a:p>
            <a:endParaRPr lang="en-US"/>
          </a:p>
        </p:txBody>
      </p:sp>
      <p:sp>
        <p:nvSpPr>
          <p:cNvPr id="4" name="Text Placeholder 3"/>
          <p:cNvSpPr>
            <a:spLocks noGrp="1"/>
          </p:cNvSpPr>
          <p:nvPr>
            <p:ph type="body" sz="half" idx="2"/>
          </p:nvPr>
        </p:nvSpPr>
        <p:spPr>
          <a:xfrm>
            <a:off x="5022850" y="1766888"/>
            <a:ext cx="3808413"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fld id="{327BE33A-027B-455E-A9DB-4D1F14924100}" type="slidenum">
              <a:rPr lang="en-US" altLang="en-US"/>
              <a:pPr/>
              <a:t>‹#›</a:t>
            </a:fld>
            <a:endParaRPr lang="en-US" altLang="en-US"/>
          </a:p>
        </p:txBody>
      </p:sp>
    </p:spTree>
    <p:extLst>
      <p:ext uri="{BB962C8B-B14F-4D97-AF65-F5344CB8AC3E}">
        <p14:creationId xmlns:p14="http://schemas.microsoft.com/office/powerpoint/2010/main" val="2542255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5022850" y="1766888"/>
            <a:ext cx="3808413" cy="4113212"/>
          </a:xfrm>
        </p:spPr>
        <p:txBody>
          <a:bodyPr/>
          <a:lstStyle/>
          <a:p>
            <a:endParaRPr lang="en-US"/>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fld id="{74CFFC3A-3E67-4AE8-B92F-DEC0BE8A3181}" type="slidenum">
              <a:rPr lang="en-US" altLang="en-US"/>
              <a:pPr/>
              <a:t>‹#›</a:t>
            </a:fld>
            <a:endParaRPr lang="en-US" altLang="en-US"/>
          </a:p>
        </p:txBody>
      </p:sp>
    </p:spTree>
    <p:extLst>
      <p:ext uri="{BB962C8B-B14F-4D97-AF65-F5344CB8AC3E}">
        <p14:creationId xmlns:p14="http://schemas.microsoft.com/office/powerpoint/2010/main" val="4159393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2850" y="1766888"/>
            <a:ext cx="3808413"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2850" y="3898900"/>
            <a:ext cx="38084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010400" y="6400800"/>
            <a:ext cx="1905000" cy="457200"/>
          </a:xfrm>
        </p:spPr>
        <p:txBody>
          <a:bodyPr/>
          <a:lstStyle>
            <a:lvl1pPr>
              <a:defRPr/>
            </a:lvl1pPr>
          </a:lstStyle>
          <a:p>
            <a:fld id="{416F9CA4-E8E7-495D-BAF1-35D9BAFB725C}" type="slidenum">
              <a:rPr lang="en-US" altLang="en-US"/>
              <a:pPr/>
              <a:t>‹#›</a:t>
            </a:fld>
            <a:endParaRPr lang="en-US" altLang="en-US"/>
          </a:p>
        </p:txBody>
      </p:sp>
    </p:spTree>
    <p:extLst>
      <p:ext uri="{BB962C8B-B14F-4D97-AF65-F5344CB8AC3E}">
        <p14:creationId xmlns:p14="http://schemas.microsoft.com/office/powerpoint/2010/main" val="561093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810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2038" y="1766888"/>
            <a:ext cx="38084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2850" y="1766888"/>
            <a:ext cx="3808413"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2038" y="3898900"/>
            <a:ext cx="38084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2850" y="3898900"/>
            <a:ext cx="38084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7010400" y="6400800"/>
            <a:ext cx="1905000" cy="457200"/>
          </a:xfrm>
        </p:spPr>
        <p:txBody>
          <a:bodyPr/>
          <a:lstStyle>
            <a:lvl1pPr>
              <a:defRPr/>
            </a:lvl1pPr>
          </a:lstStyle>
          <a:p>
            <a:fld id="{D1A90CC1-677C-4B2E-BA1E-2CCDAE475BC0}" type="slidenum">
              <a:rPr lang="en-US" altLang="en-US"/>
              <a:pPr/>
              <a:t>‹#›</a:t>
            </a:fld>
            <a:endParaRPr lang="en-US" altLang="en-US"/>
          </a:p>
        </p:txBody>
      </p:sp>
    </p:spTree>
    <p:extLst>
      <p:ext uri="{BB962C8B-B14F-4D97-AF65-F5344CB8AC3E}">
        <p14:creationId xmlns:p14="http://schemas.microsoft.com/office/powerpoint/2010/main" val="167237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4D5567-91E9-4074-8ACF-91DBBA374DA0}" type="slidenum">
              <a:rPr lang="en-US" altLang="en-US"/>
              <a:pPr/>
              <a:t>‹#›</a:t>
            </a:fld>
            <a:endParaRPr lang="en-US" altLang="en-US"/>
          </a:p>
        </p:txBody>
      </p:sp>
    </p:spTree>
    <p:extLst>
      <p:ext uri="{BB962C8B-B14F-4D97-AF65-F5344CB8AC3E}">
        <p14:creationId xmlns:p14="http://schemas.microsoft.com/office/powerpoint/2010/main" val="24479709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B73CA5-A935-4154-A219-23D99A877502}" type="slidenum">
              <a:rPr lang="en-US" altLang="en-US"/>
              <a:pPr/>
              <a:t>‹#›</a:t>
            </a:fld>
            <a:endParaRPr lang="en-US" altLang="en-US"/>
          </a:p>
        </p:txBody>
      </p:sp>
    </p:spTree>
    <p:extLst>
      <p:ext uri="{BB962C8B-B14F-4D97-AF65-F5344CB8AC3E}">
        <p14:creationId xmlns:p14="http://schemas.microsoft.com/office/powerpoint/2010/main" val="34617207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0439E0-3F53-45A6-9FFC-E405AE821623}" type="slidenum">
              <a:rPr lang="en-US" altLang="en-US"/>
              <a:pPr/>
              <a:t>‹#›</a:t>
            </a:fld>
            <a:endParaRPr lang="en-US" altLang="en-US"/>
          </a:p>
        </p:txBody>
      </p:sp>
    </p:spTree>
    <p:extLst>
      <p:ext uri="{BB962C8B-B14F-4D97-AF65-F5344CB8AC3E}">
        <p14:creationId xmlns:p14="http://schemas.microsoft.com/office/powerpoint/2010/main" val="254824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DBB32F7-41E3-4197-B219-F4E9EDCA654A}" type="slidenum">
              <a:rPr lang="en-US" altLang="en-US"/>
              <a:pPr/>
              <a:t>‹#›</a:t>
            </a:fld>
            <a:endParaRPr lang="en-US" altLang="en-US"/>
          </a:p>
        </p:txBody>
      </p:sp>
    </p:spTree>
    <p:extLst>
      <p:ext uri="{BB962C8B-B14F-4D97-AF65-F5344CB8AC3E}">
        <p14:creationId xmlns:p14="http://schemas.microsoft.com/office/powerpoint/2010/main" val="4239043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B7DE19A-8E8F-4D3A-9180-0E83A713F946}" type="slidenum">
              <a:rPr lang="en-US" altLang="en-US"/>
              <a:pPr/>
              <a:t>‹#›</a:t>
            </a:fld>
            <a:endParaRPr lang="en-US" altLang="en-US"/>
          </a:p>
        </p:txBody>
      </p:sp>
    </p:spTree>
    <p:extLst>
      <p:ext uri="{BB962C8B-B14F-4D97-AF65-F5344CB8AC3E}">
        <p14:creationId xmlns:p14="http://schemas.microsoft.com/office/powerpoint/2010/main" val="1172279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9B21A67-C3C2-4CED-B3F4-644F182E17BB}" type="slidenum">
              <a:rPr lang="en-US" altLang="en-US"/>
              <a:pPr/>
              <a:t>‹#›</a:t>
            </a:fld>
            <a:endParaRPr lang="en-US" altLang="en-US"/>
          </a:p>
        </p:txBody>
      </p:sp>
    </p:spTree>
    <p:extLst>
      <p:ext uri="{BB962C8B-B14F-4D97-AF65-F5344CB8AC3E}">
        <p14:creationId xmlns:p14="http://schemas.microsoft.com/office/powerpoint/2010/main" val="2712115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B38FDB-9265-4908-ABBC-5D4FC1867FD1}" type="slidenum">
              <a:rPr lang="en-US" altLang="en-US"/>
              <a:pPr/>
              <a:t>‹#›</a:t>
            </a:fld>
            <a:endParaRPr lang="en-US" altLang="en-US"/>
          </a:p>
        </p:txBody>
      </p:sp>
    </p:spTree>
    <p:extLst>
      <p:ext uri="{BB962C8B-B14F-4D97-AF65-F5344CB8AC3E}">
        <p14:creationId xmlns:p14="http://schemas.microsoft.com/office/powerpoint/2010/main" val="3352601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329499-D8CC-4AC3-9FD7-52B60E17107D}" type="slidenum">
              <a:rPr lang="en-US" altLang="en-US"/>
              <a:pPr/>
              <a:t>‹#›</a:t>
            </a:fld>
            <a:endParaRPr lang="en-US" altLang="en-US"/>
          </a:p>
        </p:txBody>
      </p:sp>
    </p:spTree>
    <p:extLst>
      <p:ext uri="{BB962C8B-B14F-4D97-AF65-F5344CB8AC3E}">
        <p14:creationId xmlns:p14="http://schemas.microsoft.com/office/powerpoint/2010/main" val="1865363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tile tx="0" ty="0" sx="100000" sy="100000" flip="none" algn="tl"/>
        </a:blipFill>
        <a:effectLst/>
      </p:bgPr>
    </p:bg>
    <p:spTree>
      <p:nvGrpSpPr>
        <p:cNvPr id="1" name=""/>
        <p:cNvGrpSpPr/>
        <p:nvPr/>
      </p:nvGrpSpPr>
      <p:grpSpPr>
        <a:xfrm>
          <a:off x="0" y="0"/>
          <a:ext cx="0" cy="0"/>
          <a:chOff x="0" y="0"/>
          <a:chExt cx="0" cy="0"/>
        </a:xfrm>
      </p:grpSpPr>
      <p:pic>
        <p:nvPicPr>
          <p:cNvPr id="7170" name="Picture 2" descr="Expbann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4"/>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panose="020B0604020202020204" pitchFamily="34" charset="0"/>
              </a:defRPr>
            </a:lvl1pPr>
          </a:lstStyle>
          <a:p>
            <a:endParaRPr lang="en-US" altLang="en-US"/>
          </a:p>
        </p:txBody>
      </p:sp>
      <p:sp>
        <p:nvSpPr>
          <p:cNvPr id="7173" name="Rectangle 5"/>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anose="020B0604020202020204" pitchFamily="34" charset="0"/>
              </a:defRPr>
            </a:lvl1pPr>
          </a:lstStyle>
          <a:p>
            <a:endParaRPr lang="en-US" altLang="en-US"/>
          </a:p>
        </p:txBody>
      </p:sp>
      <p:sp>
        <p:nvSpPr>
          <p:cNvPr id="7174" name="Rectangle 6"/>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anose="020B0604020202020204" pitchFamily="34" charset="0"/>
              </a:defRPr>
            </a:lvl1pPr>
          </a:lstStyle>
          <a:p>
            <a:fld id="{FB8066CA-680B-4A04-B585-EAAADE59CDA2}" type="slidenum">
              <a:rPr lang="en-US" altLang="en-US"/>
              <a:pPr/>
              <a:t>‹#›</a:t>
            </a:fld>
            <a:endParaRPr lang="en-US" altLang="en-US"/>
          </a:p>
        </p:txBody>
      </p:sp>
      <p:pic>
        <p:nvPicPr>
          <p:cNvPr id="7175" name="Picture 7" descr="EXPHORS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extLst>
            <a:ext uri="{909E8E84-426E-40DD-AFC4-6F175D3DCCD1}">
              <a14:hiddenFill xmlns:a14="http://schemas.microsoft.com/office/drawing/2010/main">
                <a:solidFill>
                  <a:srgbClr val="FFFFFF"/>
                </a:solidFill>
              </a14:hiddenFill>
            </a:ext>
          </a:extLst>
        </p:spPr>
      </p:pic>
      <p:sp>
        <p:nvSpPr>
          <p:cNvPr id="7176" name="Rectangle 8"/>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Blip>
          <a:blip r:embed="rId21"/>
        </a:buBlip>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Blip>
          <a:blip r:embed="rId22"/>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dirty="0" smtClean="0"/>
              <a:t>Introduction</a:t>
            </a:r>
            <a:endParaRPr lang="en-US" altLang="en-US" dirty="0"/>
          </a:p>
        </p:txBody>
      </p:sp>
      <p:sp>
        <p:nvSpPr>
          <p:cNvPr id="173059" name="Rectangle 3"/>
          <p:cNvSpPr>
            <a:spLocks noGrp="1" noChangeArrowheads="1"/>
          </p:cNvSpPr>
          <p:nvPr>
            <p:ph type="body" idx="1"/>
          </p:nvPr>
        </p:nvSpPr>
        <p:spPr>
          <a:xfrm>
            <a:off x="609600" y="1766888"/>
            <a:ext cx="8534400" cy="4862512"/>
          </a:xfrm>
        </p:spPr>
        <p:txBody>
          <a:bodyPr/>
          <a:lstStyle/>
          <a:p>
            <a:pPr marL="533400" indent="-533400">
              <a:lnSpc>
                <a:spcPct val="90000"/>
              </a:lnSpc>
              <a:buFontTx/>
              <a:buNone/>
            </a:pPr>
            <a:r>
              <a:rPr lang="en-US" altLang="en-US" sz="2400" b="1" u="sng" dirty="0"/>
              <a:t>Agree or Disagree</a:t>
            </a:r>
          </a:p>
          <a:p>
            <a:pPr marL="533400" indent="-533400">
              <a:lnSpc>
                <a:spcPct val="90000"/>
              </a:lnSpc>
            </a:pPr>
            <a:r>
              <a:rPr lang="en-US" altLang="en-US" sz="2400" dirty="0"/>
              <a:t>History repeats itself. </a:t>
            </a:r>
          </a:p>
          <a:p>
            <a:pPr marL="533400" indent="-533400">
              <a:lnSpc>
                <a:spcPct val="90000"/>
              </a:lnSpc>
            </a:pPr>
            <a:r>
              <a:rPr lang="en-US" altLang="en-US" sz="2400" dirty="0"/>
              <a:t>When people repeatedly view violence in different forms of entertainment, they become hardened to it and are not upset by it.</a:t>
            </a:r>
          </a:p>
          <a:p>
            <a:pPr marL="533400" indent="-533400">
              <a:lnSpc>
                <a:spcPct val="90000"/>
              </a:lnSpc>
            </a:pPr>
            <a:r>
              <a:rPr lang="en-US" altLang="en-US" sz="2400" dirty="0"/>
              <a:t>Playing violent video games and watching television programs or movies with extreme violence is just a leisure activity and not something that can desensitize people to violence.</a:t>
            </a:r>
          </a:p>
          <a:p>
            <a:pPr marL="533400" indent="-533400">
              <a:lnSpc>
                <a:spcPct val="90000"/>
              </a:lnSpc>
            </a:pPr>
            <a:r>
              <a:rPr lang="en-US" altLang="en-US" sz="2400" dirty="0"/>
              <a:t>We glorify violence in our country.</a:t>
            </a:r>
          </a:p>
          <a:p>
            <a:pPr marL="533400" indent="-533400">
              <a:lnSpc>
                <a:spcPct val="90000"/>
              </a:lnSpc>
            </a:pPr>
            <a:r>
              <a:rPr lang="en-US" altLang="en-US" sz="2400" dirty="0"/>
              <a:t>Societies that glorify violence and accept it as a form of entertainment are barbaric and uneducated.</a:t>
            </a:r>
          </a:p>
          <a:p>
            <a:pPr marL="533400" indent="-533400">
              <a:lnSpc>
                <a:spcPct val="90000"/>
              </a:lnSpc>
            </a:pPr>
            <a:r>
              <a:rPr lang="en-US" altLang="en-US" sz="2400" dirty="0"/>
              <a:t>Violence begets violence, and if you watch it you will want to behave in a similar manner</a:t>
            </a:r>
          </a:p>
          <a:p>
            <a:pPr marL="533400" indent="-533400">
              <a:lnSpc>
                <a:spcPct val="90000"/>
              </a:lnSpc>
            </a:pPr>
            <a:endParaRPr lang="en-US" altLang="en-US"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059">
                                            <p:txEl>
                                              <p:pRg st="1" end="1"/>
                                            </p:txEl>
                                          </p:spTgt>
                                        </p:tgtEl>
                                        <p:attrNameLst>
                                          <p:attrName>style.visibility</p:attrName>
                                        </p:attrNameLst>
                                      </p:cBhvr>
                                      <p:to>
                                        <p:strVal val="visible"/>
                                      </p:to>
                                    </p:set>
                                    <p:animEffect transition="in" filter="fade">
                                      <p:cBhvr>
                                        <p:cTn id="7" dur="500"/>
                                        <p:tgtEl>
                                          <p:spTgt spid="173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059">
                                            <p:txEl>
                                              <p:pRg st="2" end="2"/>
                                            </p:txEl>
                                          </p:spTgt>
                                        </p:tgtEl>
                                        <p:attrNameLst>
                                          <p:attrName>style.visibility</p:attrName>
                                        </p:attrNameLst>
                                      </p:cBhvr>
                                      <p:to>
                                        <p:strVal val="visible"/>
                                      </p:to>
                                    </p:set>
                                    <p:animEffect transition="in" filter="fade">
                                      <p:cBhvr>
                                        <p:cTn id="12" dur="500"/>
                                        <p:tgtEl>
                                          <p:spTgt spid="1730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059">
                                            <p:txEl>
                                              <p:pRg st="3" end="3"/>
                                            </p:txEl>
                                          </p:spTgt>
                                        </p:tgtEl>
                                        <p:attrNameLst>
                                          <p:attrName>style.visibility</p:attrName>
                                        </p:attrNameLst>
                                      </p:cBhvr>
                                      <p:to>
                                        <p:strVal val="visible"/>
                                      </p:to>
                                    </p:set>
                                    <p:animEffect transition="in" filter="fade">
                                      <p:cBhvr>
                                        <p:cTn id="17" dur="500"/>
                                        <p:tgtEl>
                                          <p:spTgt spid="1730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059">
                                            <p:txEl>
                                              <p:pRg st="4" end="4"/>
                                            </p:txEl>
                                          </p:spTgt>
                                        </p:tgtEl>
                                        <p:attrNameLst>
                                          <p:attrName>style.visibility</p:attrName>
                                        </p:attrNameLst>
                                      </p:cBhvr>
                                      <p:to>
                                        <p:strVal val="visible"/>
                                      </p:to>
                                    </p:set>
                                    <p:animEffect transition="in" filter="fade">
                                      <p:cBhvr>
                                        <p:cTn id="22" dur="500"/>
                                        <p:tgtEl>
                                          <p:spTgt spid="1730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059">
                                            <p:txEl>
                                              <p:pRg st="5" end="5"/>
                                            </p:txEl>
                                          </p:spTgt>
                                        </p:tgtEl>
                                        <p:attrNameLst>
                                          <p:attrName>style.visibility</p:attrName>
                                        </p:attrNameLst>
                                      </p:cBhvr>
                                      <p:to>
                                        <p:strVal val="visible"/>
                                      </p:to>
                                    </p:set>
                                    <p:animEffect transition="in" filter="fade">
                                      <p:cBhvr>
                                        <p:cTn id="27" dur="500"/>
                                        <p:tgtEl>
                                          <p:spTgt spid="1730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3059">
                                            <p:txEl>
                                              <p:pRg st="6" end="6"/>
                                            </p:txEl>
                                          </p:spTgt>
                                        </p:tgtEl>
                                        <p:attrNameLst>
                                          <p:attrName>style.visibility</p:attrName>
                                        </p:attrNameLst>
                                      </p:cBhvr>
                                      <p:to>
                                        <p:strVal val="visible"/>
                                      </p:to>
                                    </p:set>
                                    <p:animEffect transition="in" filter="fade">
                                      <p:cBhvr>
                                        <p:cTn id="32" dur="500"/>
                                        <p:tgtEl>
                                          <p:spTgt spid="173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Old Age? (It was just their time)</a:t>
            </a:r>
          </a:p>
        </p:txBody>
      </p:sp>
      <p:sp>
        <p:nvSpPr>
          <p:cNvPr id="156675" name="Rectangle 3"/>
          <p:cNvSpPr>
            <a:spLocks noGrp="1" noChangeArrowheads="1"/>
          </p:cNvSpPr>
          <p:nvPr>
            <p:ph type="body" idx="1"/>
          </p:nvPr>
        </p:nvSpPr>
        <p:spPr/>
        <p:txBody>
          <a:bodyPr/>
          <a:lstStyle/>
          <a:p>
            <a:pPr marL="609600" indent="-609600">
              <a:buFont typeface="Wingdings" panose="05000000000000000000" pitchFamily="2" charset="2"/>
              <a:buAutoNum type="arabicParenR"/>
            </a:pPr>
            <a:r>
              <a:rPr lang="en-US" altLang="en-US" sz="2800"/>
              <a:t>General wear and tear of long-term imperial administration and defense</a:t>
            </a:r>
          </a:p>
          <a:p>
            <a:pPr marL="609600" indent="-609600">
              <a:buFont typeface="Wingdings" panose="05000000000000000000" pitchFamily="2" charset="2"/>
              <a:buAutoNum type="arabicParenR"/>
            </a:pPr>
            <a:r>
              <a:rPr lang="en-US" altLang="en-US" sz="2800"/>
              <a:t>Increasingly rigid social class structure and declining opportunities for advancement</a:t>
            </a:r>
          </a:p>
          <a:p>
            <a:pPr marL="609600" indent="-609600">
              <a:buFont typeface="Wingdings" panose="05000000000000000000" pitchFamily="2" charset="2"/>
              <a:buAutoNum type="arabicParenR"/>
            </a:pPr>
            <a:r>
              <a:rPr lang="en-US" altLang="en-US" sz="2800"/>
              <a:t>Exhaustion resulting from ever-increasing taxes</a:t>
            </a:r>
          </a:p>
          <a:p>
            <a:pPr marL="609600" indent="-609600">
              <a:buFont typeface="Wingdings" panose="05000000000000000000" pitchFamily="2" charset="2"/>
              <a:buAutoNum type="arabicParenR"/>
            </a:pPr>
            <a:r>
              <a:rPr lang="en-US" altLang="en-US" sz="2800"/>
              <a:t>Abandonment of traditional Greco-Roman religion for Christianity; people place their hopes in life after death.</a:t>
            </a:r>
          </a:p>
          <a:p>
            <a:pPr marL="609600" indent="-609600">
              <a:buFont typeface="Wingdings" panose="05000000000000000000" pitchFamily="2" charset="2"/>
              <a:buNone/>
            </a:pPr>
            <a:endParaRPr lang="en-US" alt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a:t>Inevitable?</a:t>
            </a:r>
          </a:p>
        </p:txBody>
      </p:sp>
      <p:sp>
        <p:nvSpPr>
          <p:cNvPr id="157699" name="Rectangle 3"/>
          <p:cNvSpPr>
            <a:spLocks noGrp="1" noChangeArrowheads="1"/>
          </p:cNvSpPr>
          <p:nvPr>
            <p:ph type="body" idx="1"/>
          </p:nvPr>
        </p:nvSpPr>
        <p:spPr>
          <a:xfrm>
            <a:off x="533400" y="1766888"/>
            <a:ext cx="6019800" cy="4113212"/>
          </a:xfrm>
        </p:spPr>
        <p:txBody>
          <a:bodyPr/>
          <a:lstStyle/>
          <a:p>
            <a:pPr marL="609600" indent="-609600">
              <a:lnSpc>
                <a:spcPct val="90000"/>
              </a:lnSpc>
              <a:buFont typeface="Wingdings" panose="05000000000000000000" pitchFamily="2" charset="2"/>
              <a:buAutoNum type="arabicParenR"/>
            </a:pPr>
            <a:r>
              <a:rPr lang="en-US" altLang="en-US" sz="2800"/>
              <a:t>Plague of 165-66 CE kills a half the Roman empire’s population</a:t>
            </a:r>
          </a:p>
          <a:p>
            <a:pPr marL="609600" indent="-609600">
              <a:lnSpc>
                <a:spcPct val="90000"/>
              </a:lnSpc>
              <a:buFont typeface="Wingdings" panose="05000000000000000000" pitchFamily="2" charset="2"/>
              <a:buAutoNum type="arabicParenR"/>
            </a:pPr>
            <a:r>
              <a:rPr lang="en-US" altLang="en-US" sz="2800"/>
              <a:t>Roman mines run out of gold and silver, starting in 160s; Roman emperors forced to cut gold and silver content of Roman coinage</a:t>
            </a:r>
          </a:p>
          <a:p>
            <a:pPr marL="609600" indent="-609600">
              <a:lnSpc>
                <a:spcPct val="90000"/>
              </a:lnSpc>
              <a:buFont typeface="Wingdings" panose="05000000000000000000" pitchFamily="2" charset="2"/>
              <a:buAutoNum type="arabicParenR"/>
            </a:pPr>
            <a:r>
              <a:rPr lang="en-US" altLang="en-US" sz="2800"/>
              <a:t>Declining value of Roman coinage forces ruinous inflation. Roman currency almost useless as a medium of trade by 280s CE</a:t>
            </a:r>
          </a:p>
          <a:p>
            <a:pPr marL="609600" indent="-609600">
              <a:lnSpc>
                <a:spcPct val="90000"/>
              </a:lnSpc>
              <a:buFont typeface="Wingdings" panose="05000000000000000000" pitchFamily="2" charset="2"/>
              <a:buAutoNum type="arabicParenR"/>
            </a:pPr>
            <a:r>
              <a:rPr lang="en-US" altLang="en-US" sz="2800"/>
              <a:t>Rome collapses into a barter economy by 280s CE</a:t>
            </a:r>
          </a:p>
        </p:txBody>
      </p:sp>
      <p:pic>
        <p:nvPicPr>
          <p:cNvPr id="157700" name="Picture 4" descr="plag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288" y="1371600"/>
            <a:ext cx="2525712" cy="509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a:t>The Western Empire Falls</a:t>
            </a:r>
          </a:p>
        </p:txBody>
      </p:sp>
      <p:sp>
        <p:nvSpPr>
          <p:cNvPr id="159747" name="Rectangle 3"/>
          <p:cNvSpPr>
            <a:spLocks noGrp="1" noChangeArrowheads="1"/>
          </p:cNvSpPr>
          <p:nvPr>
            <p:ph type="body" idx="1"/>
          </p:nvPr>
        </p:nvSpPr>
        <p:spPr>
          <a:xfrm>
            <a:off x="1062038" y="1766888"/>
            <a:ext cx="7769225" cy="3414712"/>
          </a:xfrm>
        </p:spPr>
        <p:txBody>
          <a:bodyPr/>
          <a:lstStyle/>
          <a:p>
            <a:pPr>
              <a:lnSpc>
                <a:spcPct val="90000"/>
              </a:lnSpc>
            </a:pPr>
            <a:r>
              <a:rPr lang="en-US" altLang="en-US" dirty="0"/>
              <a:t>476 AD Rome falls to the barbarians never to regain power.</a:t>
            </a:r>
          </a:p>
          <a:p>
            <a:pPr>
              <a:lnSpc>
                <a:spcPct val="90000"/>
              </a:lnSpc>
            </a:pPr>
            <a:r>
              <a:rPr lang="en-US" altLang="en-US" dirty="0"/>
              <a:t>The Eastern Empire at Constantinople would continue to survive for almost 1000 years. </a:t>
            </a:r>
          </a:p>
          <a:p>
            <a:pPr>
              <a:lnSpc>
                <a:spcPct val="90000"/>
              </a:lnSpc>
            </a:pPr>
            <a:r>
              <a:rPr lang="en-US" altLang="en-US" dirty="0"/>
              <a:t>The Eastern </a:t>
            </a:r>
            <a:r>
              <a:rPr lang="en-US" altLang="en-US" dirty="0" smtClean="0"/>
              <a:t>Empire called the Byzantine </a:t>
            </a:r>
            <a:r>
              <a:rPr lang="en-US" altLang="en-US" dirty="0"/>
              <a:t>Empire.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smtClean="0"/>
              <a:t>Pondering…</a:t>
            </a:r>
            <a:endParaRPr lang="en-US" altLang="en-US" dirty="0"/>
          </a:p>
        </p:txBody>
      </p:sp>
      <p:sp>
        <p:nvSpPr>
          <p:cNvPr id="175107" name="Rectangle 3"/>
          <p:cNvSpPr>
            <a:spLocks noGrp="1" noChangeArrowheads="1"/>
          </p:cNvSpPr>
          <p:nvPr>
            <p:ph type="body" idx="1"/>
          </p:nvPr>
        </p:nvSpPr>
        <p:spPr>
          <a:xfrm>
            <a:off x="685800" y="1676400"/>
            <a:ext cx="8458200" cy="4203700"/>
          </a:xfrm>
        </p:spPr>
        <p:txBody>
          <a:bodyPr/>
          <a:lstStyle/>
          <a:p>
            <a:pPr marL="533400" indent="-533400">
              <a:lnSpc>
                <a:spcPct val="90000"/>
              </a:lnSpc>
              <a:buFontTx/>
              <a:buAutoNum type="arabicPeriod"/>
            </a:pPr>
            <a:r>
              <a:rPr lang="en-US" altLang="en-US" sz="2000" dirty="0"/>
              <a:t>What type of violence-based leisure activities do Americans participate in and/or support?</a:t>
            </a:r>
          </a:p>
          <a:p>
            <a:pPr marL="533400" indent="-533400">
              <a:lnSpc>
                <a:spcPct val="90000"/>
              </a:lnSpc>
              <a:buFontTx/>
              <a:buAutoNum type="arabicPeriod"/>
            </a:pPr>
            <a:r>
              <a:rPr lang="en-US" altLang="en-US" sz="2000" dirty="0"/>
              <a:t>What does our support of these types of activities say about our country's attitude toward violence?</a:t>
            </a:r>
          </a:p>
          <a:p>
            <a:pPr marL="533400" indent="-533400">
              <a:lnSpc>
                <a:spcPct val="90000"/>
              </a:lnSpc>
              <a:buFontTx/>
              <a:buAutoNum type="arabicPeriod"/>
            </a:pPr>
            <a:r>
              <a:rPr lang="en-US" altLang="en-US" sz="2000" dirty="0"/>
              <a:t>In ancient Rome, the death penalty was common for criminals, prisoners of war, and for people in positions of power. In what ways does our society mirror the ancient Romans when it comes to these three areas? How is our society different?</a:t>
            </a:r>
          </a:p>
          <a:p>
            <a:pPr marL="533400" indent="-533400">
              <a:lnSpc>
                <a:spcPct val="90000"/>
              </a:lnSpc>
              <a:buFontTx/>
              <a:buAutoNum type="arabicPeriod"/>
            </a:pPr>
            <a:r>
              <a:rPr lang="en-US" altLang="en-US" sz="2000" dirty="0"/>
              <a:t>Murder was common in ancient Rome, regardless of social class. Do you think the same could be said about American society? Why or why not</a:t>
            </a:r>
            <a:r>
              <a:rPr lang="en-US" altLang="en-US" sz="2000" dirty="0" smtClean="0"/>
              <a:t>?</a:t>
            </a:r>
          </a:p>
          <a:p>
            <a:pPr marL="533400" indent="-533400">
              <a:lnSpc>
                <a:spcPct val="90000"/>
              </a:lnSpc>
              <a:buFontTx/>
              <a:buAutoNum type="arabicPeriod"/>
            </a:pPr>
            <a:r>
              <a:rPr lang="en-US" altLang="en-US" sz="2000" dirty="0" smtClean="0"/>
              <a:t>Roman entertainment often centered around violence, such as the gladiator games.  In what ways does American entertainment also center around violence?</a:t>
            </a:r>
            <a:endParaRPr lang="en-US" altLang="en-US" sz="2000" dirty="0"/>
          </a:p>
          <a:p>
            <a:pPr marL="533400" indent="-533400">
              <a:lnSpc>
                <a:spcPct val="90000"/>
              </a:lnSpc>
              <a:buFontTx/>
              <a:buNone/>
            </a:pPr>
            <a:endParaRPr lang="en-US" alt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US" dirty="0"/>
              <a:t>    </a:t>
            </a:r>
            <a:r>
              <a:rPr lang="en-US" altLang="en-US" dirty="0" smtClean="0"/>
              <a:t>What can we learn?</a:t>
            </a:r>
            <a:endParaRPr lang="en-US" altLang="en-US" b="1" dirty="0"/>
          </a:p>
        </p:txBody>
      </p:sp>
      <p:sp>
        <p:nvSpPr>
          <p:cNvPr id="176131" name="Rectangle 3"/>
          <p:cNvSpPr>
            <a:spLocks noGrp="1" noChangeArrowheads="1"/>
          </p:cNvSpPr>
          <p:nvPr>
            <p:ph type="body" idx="1"/>
          </p:nvPr>
        </p:nvSpPr>
        <p:spPr/>
        <p:txBody>
          <a:bodyPr/>
          <a:lstStyle/>
          <a:p>
            <a:pPr marL="609600" indent="-609600">
              <a:lnSpc>
                <a:spcPct val="90000"/>
              </a:lnSpc>
              <a:buFontTx/>
              <a:buNone/>
            </a:pPr>
            <a:r>
              <a:rPr lang="en-US" sz="2800" dirty="0"/>
              <a:t>Many lessons can be learned from the behavior of the ancient Romans. While few except the scholars and writers of the time seemed opposed to the level of violence in ancient Rome, it was ultimately a contributing factor in the downfall of the Roman Empire. Examine American culture and the way people in the U.S. view violence against one another. </a:t>
            </a:r>
            <a:r>
              <a:rPr lang="en-US" sz="2800" dirty="0" smtClean="0"/>
              <a:t>Do you think the American glorification of violence will contribute to its downfall?</a:t>
            </a:r>
            <a:endParaRPr lang="en-US" altLang="en-US"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 central topic such as: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400" dirty="0" smtClean="0"/>
              <a:t>The </a:t>
            </a:r>
            <a:r>
              <a:rPr lang="en-US" sz="1400" dirty="0"/>
              <a:t>death penalty</a:t>
            </a:r>
          </a:p>
          <a:p>
            <a:pPr lvl="0"/>
            <a:r>
              <a:rPr lang="en-US" sz="1400" dirty="0"/>
              <a:t>The sale of violent video games</a:t>
            </a:r>
          </a:p>
          <a:p>
            <a:pPr lvl="0"/>
            <a:r>
              <a:rPr lang="en-US" sz="1400" dirty="0"/>
              <a:t>The sale of violent music</a:t>
            </a:r>
          </a:p>
          <a:p>
            <a:pPr lvl="0"/>
            <a:r>
              <a:rPr lang="en-US" sz="1400" dirty="0"/>
              <a:t>Violent television programming (including certain sporting events)</a:t>
            </a:r>
          </a:p>
          <a:p>
            <a:pPr lvl="0"/>
            <a:r>
              <a:rPr lang="en-US" sz="1400" dirty="0"/>
              <a:t>The violent crime rate in the U.S.</a:t>
            </a:r>
          </a:p>
          <a:p>
            <a:pPr lvl="0"/>
            <a:r>
              <a:rPr lang="en-US" sz="1400" dirty="0"/>
              <a:t>The American prison system</a:t>
            </a:r>
          </a:p>
          <a:p>
            <a:pPr lvl="0"/>
            <a:r>
              <a:rPr lang="en-US" sz="1400" dirty="0"/>
              <a:t>Violence in U.S. schools</a:t>
            </a:r>
          </a:p>
          <a:p>
            <a:endParaRPr lang="en-US" sz="1400" dirty="0" smtClean="0"/>
          </a:p>
          <a:p>
            <a:r>
              <a:rPr lang="en-US" sz="1400" dirty="0" smtClean="0"/>
              <a:t>Create </a:t>
            </a:r>
            <a:r>
              <a:rPr lang="en-US" sz="1400" dirty="0"/>
              <a:t>a presentation (PowerPoint or Prezi) that examines the similarities and differences between American attitudes about this type of violence and what the Roman attitude may have been. </a:t>
            </a:r>
            <a:r>
              <a:rPr lang="en-US" sz="1400" dirty="0" smtClean="0"/>
              <a:t>  Answer the following questions:</a:t>
            </a:r>
          </a:p>
          <a:p>
            <a:endParaRPr lang="en-US" sz="1400" dirty="0"/>
          </a:p>
          <a:p>
            <a:r>
              <a:rPr lang="en-US" sz="1400" dirty="0"/>
              <a:t>In what ways do the two societies seem to share a common belief? </a:t>
            </a:r>
          </a:p>
          <a:p>
            <a:r>
              <a:rPr lang="en-US" sz="1400" dirty="0"/>
              <a:t>How do the two societies differ when it comes to these topics? </a:t>
            </a:r>
          </a:p>
          <a:p>
            <a:r>
              <a:rPr lang="en-US" sz="1400" dirty="0"/>
              <a:t>How do you think American society will be affected in the long term by the violence that is part of our daily lives? </a:t>
            </a:r>
          </a:p>
          <a:p>
            <a:r>
              <a:rPr lang="en-US" sz="1400" dirty="0"/>
              <a:t>What can be done to prevent violence from causing the downfall of America, or is this even a possibility? </a:t>
            </a:r>
          </a:p>
          <a:p>
            <a:r>
              <a:rPr lang="en-US" sz="1400" dirty="0"/>
              <a:t>Illustrate your opinions and support them with as many specific reasons, facts, and examples as you can provide.</a:t>
            </a:r>
            <a:r>
              <a:rPr lang="en-US" sz="1200" dirty="0"/>
              <a:t/>
            </a:r>
            <a:br>
              <a:rPr lang="en-US" sz="1200" dirty="0"/>
            </a:br>
            <a:endParaRPr lang="en-US" sz="1200" dirty="0"/>
          </a:p>
        </p:txBody>
      </p:sp>
    </p:spTree>
    <p:extLst>
      <p:ext uri="{BB962C8B-B14F-4D97-AF65-F5344CB8AC3E}">
        <p14:creationId xmlns:p14="http://schemas.microsoft.com/office/powerpoint/2010/main" val="3022724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r>
              <a:rPr lang="en-US" altLang="en-US" sz="4800">
                <a:solidFill>
                  <a:srgbClr val="3366FF"/>
                </a:solidFill>
              </a:rPr>
              <a:t>Fall of Rome</a:t>
            </a:r>
          </a:p>
        </p:txBody>
      </p:sp>
      <p:sp>
        <p:nvSpPr>
          <p:cNvPr id="9219" name="Rectangle 3"/>
          <p:cNvSpPr>
            <a:spLocks noGrp="1" noChangeArrowheads="1"/>
          </p:cNvSpPr>
          <p:nvPr>
            <p:ph type="subTitle" idx="1"/>
          </p:nvPr>
        </p:nvSpPr>
        <p:spPr/>
        <p:txBody>
          <a:bodyPr/>
          <a:lstStyle/>
          <a:p>
            <a:r>
              <a:rPr lang="en-GB" altLang="en-US" b="1">
                <a:solidFill>
                  <a:schemeClr val="bg1"/>
                </a:solidFill>
              </a:rPr>
              <a:t>Why did Rome cease to exist as a  civilization?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altLang="en-US"/>
              <a:t>Fall of the Roman Empire</a:t>
            </a:r>
          </a:p>
        </p:txBody>
      </p:sp>
      <p:sp>
        <p:nvSpPr>
          <p:cNvPr id="10243" name="Rectangle 3"/>
          <p:cNvSpPr>
            <a:spLocks noGrp="1" noChangeArrowheads="1"/>
          </p:cNvSpPr>
          <p:nvPr>
            <p:ph type="body" sz="half" idx="1"/>
          </p:nvPr>
        </p:nvSpPr>
        <p:spPr/>
        <p:txBody>
          <a:bodyPr/>
          <a:lstStyle/>
          <a:p>
            <a:r>
              <a:rPr lang="en-US" altLang="en-US" sz="2800"/>
              <a:t>Rome was the most powerful empire the world had ever seen.</a:t>
            </a:r>
          </a:p>
          <a:p>
            <a:r>
              <a:rPr lang="en-US" altLang="en-US" sz="2800"/>
              <a:t>It is remembered for its many accomplishments</a:t>
            </a:r>
          </a:p>
          <a:p>
            <a:r>
              <a:rPr lang="en-US" altLang="en-US" sz="2800"/>
              <a:t>By the 4</a:t>
            </a:r>
            <a:r>
              <a:rPr lang="en-US" altLang="en-US" sz="2800" baseline="30000"/>
              <a:t>th</a:t>
            </a:r>
            <a:r>
              <a:rPr lang="en-US" altLang="en-US" sz="2800"/>
              <a:t> century AD the Empire had some serious problems</a:t>
            </a:r>
          </a:p>
        </p:txBody>
      </p:sp>
      <p:pic>
        <p:nvPicPr>
          <p:cNvPr id="10246" name="Picture 6" descr="romelogo"/>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022850" y="2479675"/>
            <a:ext cx="3808413" cy="2687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om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696200" cy="6638925"/>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304800" y="498475"/>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Roman Empire at its height 117 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066800" y="0"/>
            <a:ext cx="7772400" cy="1524000"/>
          </a:xfrm>
        </p:spPr>
        <p:txBody>
          <a:bodyPr/>
          <a:lstStyle/>
          <a:p>
            <a:r>
              <a:rPr lang="en-US" altLang="en-US" sz="2800" b="1"/>
              <a:t>The Spilt of the Empire.</a:t>
            </a:r>
            <a:r>
              <a:rPr lang="en-US" altLang="en-US" sz="2800"/>
              <a:t/>
            </a:r>
            <a:br>
              <a:rPr lang="en-US" altLang="en-US" sz="2800"/>
            </a:br>
            <a:r>
              <a:rPr lang="en-US" altLang="en-US" sz="2800"/>
              <a:t>-The Roman Empire had become too large to control</a:t>
            </a:r>
            <a:br>
              <a:rPr lang="en-US" altLang="en-US" sz="2800"/>
            </a:br>
            <a:r>
              <a:rPr lang="en-US" altLang="en-US" sz="2800"/>
              <a:t>-395 AD it is split into two separate empires</a:t>
            </a:r>
            <a:r>
              <a:rPr lang="en-US" altLang="en-US"/>
              <a:t>  </a:t>
            </a:r>
          </a:p>
        </p:txBody>
      </p:sp>
      <p:sp>
        <p:nvSpPr>
          <p:cNvPr id="158723" name="Rectangle 3"/>
          <p:cNvSpPr>
            <a:spLocks noGrp="1" noChangeArrowheads="1"/>
          </p:cNvSpPr>
          <p:nvPr>
            <p:ph type="body" idx="1"/>
          </p:nvPr>
        </p:nvSpPr>
        <p:spPr/>
        <p:txBody>
          <a:bodyPr/>
          <a:lstStyle/>
          <a:p>
            <a:r>
              <a:rPr lang="en-US" altLang="en-US"/>
              <a:t> </a:t>
            </a:r>
          </a:p>
        </p:txBody>
      </p:sp>
      <p:pic>
        <p:nvPicPr>
          <p:cNvPr id="158725" name="Picture 5" descr="http://www.usu.edu/markdamen/1320Hist&amp;Civ/slides/08romfal/mapEWRomanE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01800"/>
            <a:ext cx="7154863" cy="515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a:t>Murder?</a:t>
            </a:r>
          </a:p>
        </p:txBody>
      </p:sp>
      <p:sp>
        <p:nvSpPr>
          <p:cNvPr id="150531" name="Rectangle 3"/>
          <p:cNvSpPr>
            <a:spLocks noGrp="1" noChangeArrowheads="1"/>
          </p:cNvSpPr>
          <p:nvPr>
            <p:ph type="body" idx="1"/>
          </p:nvPr>
        </p:nvSpPr>
        <p:spPr/>
        <p:txBody>
          <a:bodyPr/>
          <a:lstStyle/>
          <a:p>
            <a:pPr marL="609600" indent="-609600">
              <a:lnSpc>
                <a:spcPct val="90000"/>
              </a:lnSpc>
              <a:buFont typeface="Wingdings" panose="05000000000000000000" pitchFamily="2" charset="2"/>
              <a:buAutoNum type="arabicParenR"/>
            </a:pPr>
            <a:endParaRPr lang="en-US" altLang="en-US" sz="2800"/>
          </a:p>
          <a:p>
            <a:pPr marL="609600" indent="-609600">
              <a:lnSpc>
                <a:spcPct val="90000"/>
              </a:lnSpc>
              <a:buFont typeface="Wingdings" panose="05000000000000000000" pitchFamily="2" charset="2"/>
              <a:buAutoNum type="arabicParenR"/>
            </a:pPr>
            <a:endParaRPr lang="en-US" altLang="en-US" sz="2800"/>
          </a:p>
          <a:p>
            <a:pPr marL="609600" indent="-609600">
              <a:lnSpc>
                <a:spcPct val="90000"/>
              </a:lnSpc>
              <a:buFont typeface="Wingdings" panose="05000000000000000000" pitchFamily="2" charset="2"/>
              <a:buNone/>
            </a:pPr>
            <a:endParaRPr lang="en-US" altLang="en-US" sz="2800"/>
          </a:p>
          <a:p>
            <a:pPr marL="609600" indent="-609600">
              <a:lnSpc>
                <a:spcPct val="90000"/>
              </a:lnSpc>
              <a:buFont typeface="Wingdings" panose="05000000000000000000" pitchFamily="2" charset="2"/>
              <a:buAutoNum type="arabicParenR"/>
            </a:pPr>
            <a:r>
              <a:rPr lang="en-US" altLang="en-US" sz="2800"/>
              <a:t>Pressure from Parthians in the east (modern-day Iraq and Iran)</a:t>
            </a:r>
          </a:p>
          <a:p>
            <a:pPr marL="609600" indent="-609600">
              <a:lnSpc>
                <a:spcPct val="90000"/>
              </a:lnSpc>
              <a:buFont typeface="Wingdings" panose="05000000000000000000" pitchFamily="2" charset="2"/>
              <a:buAutoNum type="arabicParenR"/>
            </a:pPr>
            <a:r>
              <a:rPr lang="en-US" altLang="en-US" sz="2800"/>
              <a:t>Pressure from barbarians along the Rhine and the Danube (Germany)</a:t>
            </a:r>
          </a:p>
          <a:p>
            <a:pPr marL="609600" indent="-609600">
              <a:lnSpc>
                <a:spcPct val="90000"/>
              </a:lnSpc>
              <a:buFont typeface="Wingdings" panose="05000000000000000000" pitchFamily="2" charset="2"/>
              <a:buAutoNum type="arabicParenR"/>
            </a:pPr>
            <a:r>
              <a:rPr lang="en-US" altLang="en-US" sz="2800"/>
              <a:t>Increasing military sophistication of barbarians as a result of contact with Roman armies </a:t>
            </a:r>
          </a:p>
        </p:txBody>
      </p:sp>
      <p:pic>
        <p:nvPicPr>
          <p:cNvPr id="150533" name="Picture 5" descr="http://www.usu.edu/markdamen/1320Hist&amp;Civ/slides/08romfal/romebur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419600" cy="286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066800" y="381000"/>
            <a:ext cx="7772400" cy="381000"/>
          </a:xfrm>
        </p:spPr>
        <p:txBody>
          <a:bodyPr/>
          <a:lstStyle/>
          <a:p>
            <a:r>
              <a:rPr lang="en-US" altLang="en-US"/>
              <a:t>Murder? (Barbarians fault)</a:t>
            </a:r>
          </a:p>
        </p:txBody>
      </p:sp>
      <p:sp>
        <p:nvSpPr>
          <p:cNvPr id="149507" name="Rectangle 3"/>
          <p:cNvSpPr>
            <a:spLocks noGrp="1" noChangeArrowheads="1"/>
          </p:cNvSpPr>
          <p:nvPr>
            <p:ph type="body" idx="1"/>
          </p:nvPr>
        </p:nvSpPr>
        <p:spPr>
          <a:xfrm>
            <a:off x="685800" y="609600"/>
            <a:ext cx="8458200" cy="5943600"/>
          </a:xfrm>
        </p:spPr>
        <p:txBody>
          <a:bodyPr/>
          <a:lstStyle/>
          <a:p>
            <a:pPr marL="609600" indent="-609600">
              <a:buFont typeface="Wingdings" panose="05000000000000000000" pitchFamily="2" charset="2"/>
              <a:buNone/>
            </a:pPr>
            <a:r>
              <a:rPr lang="en-US" altLang="en-US"/>
              <a:t>4)   Sack of Rome by Alaric the Visigoth, 410</a:t>
            </a:r>
          </a:p>
          <a:p>
            <a:pPr marL="609600" indent="-609600">
              <a:buFont typeface="Wingdings" panose="05000000000000000000" pitchFamily="2" charset="2"/>
              <a:buChar char="l"/>
            </a:pPr>
            <a:r>
              <a:rPr lang="en-US" altLang="en-US"/>
              <a:t>Invasion under Attila the Hun, 455</a:t>
            </a:r>
          </a:p>
          <a:p>
            <a:pPr marL="609600" indent="-609600">
              <a:buFont typeface="Wingdings" panose="05000000000000000000" pitchFamily="2" charset="2"/>
              <a:buChar char="l"/>
            </a:pPr>
            <a:r>
              <a:rPr lang="en-US" altLang="en-US"/>
              <a:t>Overthrow of emperor Romulus Augustulus by barbarian mercenaries under Odacer the German, 476</a:t>
            </a:r>
          </a:p>
          <a:p>
            <a:pPr marL="609600" indent="-609600">
              <a:buFont typeface="Wingdings" panose="05000000000000000000" pitchFamily="2" charset="2"/>
              <a:buNone/>
            </a:pPr>
            <a:endParaRPr lang="en-US" altLang="en-US"/>
          </a:p>
        </p:txBody>
      </p:sp>
      <p:pic>
        <p:nvPicPr>
          <p:cNvPr id="149509" name="Picture 5" descr="http://ajablokov.squarespace.com/storage/bad_posture_2.gif?__SQUARESPACE_CACHEVERSION=12630725056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971800"/>
            <a:ext cx="54102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49511" name="Picture 7" descr="http://upload.wikimedia.org/wikipedia/commons/5/5b/Attila_stat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22775"/>
            <a:ext cx="1793875" cy="2435225"/>
          </a:xfrm>
          <a:prstGeom prst="rect">
            <a:avLst/>
          </a:prstGeom>
          <a:noFill/>
          <a:extLst>
            <a:ext uri="{909E8E84-426E-40DD-AFC4-6F175D3DCCD1}">
              <a14:hiddenFill xmlns:a14="http://schemas.microsoft.com/office/drawing/2010/main">
                <a:solidFill>
                  <a:srgbClr val="FFFFFF"/>
                </a:solidFill>
              </a14:hiddenFill>
            </a:ext>
          </a:extLst>
        </p:spPr>
      </p:pic>
      <p:sp>
        <p:nvSpPr>
          <p:cNvPr id="149512" name="Text Box 8"/>
          <p:cNvSpPr txBox="1">
            <a:spLocks noChangeArrowheads="1"/>
          </p:cNvSpPr>
          <p:nvPr/>
        </p:nvSpPr>
        <p:spPr bwMode="auto">
          <a:xfrm>
            <a:off x="746125" y="3927475"/>
            <a:ext cx="230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Attila The Hun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descr="http://www.brusselsjournal.com/files/Invasions_of_the_Roman_Emp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39200" cy="612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a:t>Suicide?  (Romans fault)</a:t>
            </a:r>
          </a:p>
        </p:txBody>
      </p:sp>
      <p:sp>
        <p:nvSpPr>
          <p:cNvPr id="155651" name="Rectangle 3"/>
          <p:cNvSpPr>
            <a:spLocks noGrp="1" noChangeArrowheads="1"/>
          </p:cNvSpPr>
          <p:nvPr>
            <p:ph type="body" idx="1"/>
          </p:nvPr>
        </p:nvSpPr>
        <p:spPr/>
        <p:txBody>
          <a:bodyPr/>
          <a:lstStyle/>
          <a:p>
            <a:pPr marL="609600" indent="-609600">
              <a:lnSpc>
                <a:spcPct val="90000"/>
              </a:lnSpc>
              <a:buFont typeface="Wingdings" panose="05000000000000000000" pitchFamily="2" charset="2"/>
              <a:buNone/>
            </a:pPr>
            <a:r>
              <a:rPr lang="en-US" altLang="en-US"/>
              <a:t>1)   Increasing dependence on barbarian mercenary troops</a:t>
            </a:r>
          </a:p>
          <a:p>
            <a:pPr marL="609600" indent="-609600">
              <a:lnSpc>
                <a:spcPct val="90000"/>
              </a:lnSpc>
              <a:buFont typeface="Wingdings" panose="05000000000000000000" pitchFamily="2" charset="2"/>
              <a:buNone/>
            </a:pPr>
            <a:r>
              <a:rPr lang="en-US" altLang="en-US"/>
              <a:t>2)   Overextended borders, </a:t>
            </a:r>
          </a:p>
          <a:p>
            <a:pPr marL="609600" indent="-609600">
              <a:lnSpc>
                <a:spcPct val="90000"/>
              </a:lnSpc>
              <a:buFont typeface="Wingdings" panose="05000000000000000000" pitchFamily="2" charset="2"/>
              <a:buNone/>
            </a:pPr>
            <a:r>
              <a:rPr lang="en-US" altLang="en-US"/>
              <a:t>3)   Over-dependence on slave labor</a:t>
            </a:r>
          </a:p>
          <a:p>
            <a:pPr marL="609600" indent="-609600">
              <a:lnSpc>
                <a:spcPct val="90000"/>
              </a:lnSpc>
              <a:buFont typeface="Wingdings" panose="05000000000000000000" pitchFamily="2" charset="2"/>
              <a:buAutoNum type="arabicParenR" startAt="4"/>
            </a:pPr>
            <a:r>
              <a:rPr lang="en-US" altLang="en-US"/>
              <a:t>Conflict between traditional Greco-Roman religion and a spreading Christianity introduced from the east </a:t>
            </a:r>
          </a:p>
          <a:p>
            <a:pPr marL="609600" indent="-609600">
              <a:lnSpc>
                <a:spcPct val="90000"/>
              </a:lnSpc>
              <a:buFont typeface="Wingdings" panose="05000000000000000000" pitchFamily="2" charset="2"/>
              <a:buAutoNum type="arabicParenR" startAt="4"/>
            </a:pPr>
            <a:r>
              <a:rPr lang="en-US" altLang="en-US" b="1" u="sng"/>
              <a:t>Loss of Morality?</a:t>
            </a:r>
            <a:r>
              <a:rPr lang="en-US" altLang="en-US"/>
              <a:t> Violent Culture </a:t>
            </a:r>
          </a:p>
          <a:p>
            <a:pPr marL="609600" indent="-609600">
              <a:lnSpc>
                <a:spcPct val="90000"/>
              </a:lnSpc>
              <a:buFont typeface="Wingdings" panose="05000000000000000000" pitchFamily="2" charset="2"/>
              <a:buChar char="l"/>
            </a:pPr>
            <a:endParaRPr lang="en-US"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3395</TotalTime>
  <Words>843</Words>
  <Application>Microsoft Office PowerPoint</Application>
  <PresentationFormat>On-screen Show (4:3)</PresentationFormat>
  <Paragraphs>76</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Times New Roman</vt:lpstr>
      <vt:lpstr>Wingdings</vt:lpstr>
      <vt:lpstr>Arial</vt:lpstr>
      <vt:lpstr>Courier New</vt:lpstr>
      <vt:lpstr>Expedition</vt:lpstr>
      <vt:lpstr>Introduction</vt:lpstr>
      <vt:lpstr>Fall of Rome</vt:lpstr>
      <vt:lpstr>Fall of the Roman Empire</vt:lpstr>
      <vt:lpstr>PowerPoint Presentation</vt:lpstr>
      <vt:lpstr>The Spilt of the Empire. -The Roman Empire had become too large to control -395 AD it is split into two separate empires  </vt:lpstr>
      <vt:lpstr>Murder?</vt:lpstr>
      <vt:lpstr>Murder? (Barbarians fault)</vt:lpstr>
      <vt:lpstr>PowerPoint Presentation</vt:lpstr>
      <vt:lpstr>Suicide?  (Romans fault)</vt:lpstr>
      <vt:lpstr>Old Age? (It was just their time)</vt:lpstr>
      <vt:lpstr>Inevitable?</vt:lpstr>
      <vt:lpstr>The Western Empire Falls</vt:lpstr>
      <vt:lpstr>Pondering…</vt:lpstr>
      <vt:lpstr>    What can we learn?</vt:lpstr>
      <vt:lpstr>Choose a central topic such 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Weise</dc:creator>
  <cp:lastModifiedBy>Justin Weise</cp:lastModifiedBy>
  <cp:revision>46</cp:revision>
  <dcterms:created xsi:type="dcterms:W3CDTF">1601-01-01T00:00:00Z</dcterms:created>
  <dcterms:modified xsi:type="dcterms:W3CDTF">2015-01-13T15:35:45Z</dcterms:modified>
</cp:coreProperties>
</file>