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61" r:id="rId4"/>
    <p:sldId id="270" r:id="rId5"/>
    <p:sldId id="262" r:id="rId6"/>
    <p:sldId id="269" r:id="rId7"/>
    <p:sldId id="263" r:id="rId8"/>
    <p:sldId id="267" r:id="rId9"/>
    <p:sldId id="268" r:id="rId10"/>
    <p:sldId id="285" r:id="rId11"/>
    <p:sldId id="272" r:id="rId12"/>
    <p:sldId id="273" r:id="rId13"/>
    <p:sldId id="279" r:id="rId14"/>
    <p:sldId id="274" r:id="rId15"/>
    <p:sldId id="280" r:id="rId16"/>
    <p:sldId id="275" r:id="rId17"/>
    <p:sldId id="281" r:id="rId18"/>
    <p:sldId id="276" r:id="rId19"/>
    <p:sldId id="283" r:id="rId20"/>
    <p:sldId id="282" r:id="rId21"/>
    <p:sldId id="277" r:id="rId22"/>
    <p:sldId id="278" r:id="rId23"/>
    <p:sldId id="271" r:id="rId24"/>
    <p:sldId id="260" r:id="rId25"/>
    <p:sldId id="259" r:id="rId26"/>
    <p:sldId id="286" r:id="rId27"/>
    <p:sldId id="264" r:id="rId28"/>
    <p:sldId id="284" r:id="rId29"/>
    <p:sldId id="265" r:id="rId30"/>
    <p:sldId id="266" r:id="rId31"/>
    <p:sldId id="25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A9A6E-2C1A-41E7-BFBE-880D41DE0033}" type="datetimeFigureOut">
              <a:rPr lang="en-US" smtClean="0"/>
              <a:t>12/12/2013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479F3-9393-410B-9FF3-5A70B53E12F0}" type="slidenum">
              <a:rPr lang="en-US" smtClean="0"/>
              <a:t>‹#›</a:t>
            </a:fld>
            <a:endParaRPr lang="en-US"/>
          </a:p>
        </p:txBody>
      </p:sp>
    </p:spTree>
    <p:extLst>
      <p:ext uri="{BB962C8B-B14F-4D97-AF65-F5344CB8AC3E}">
        <p14:creationId xmlns:p14="http://schemas.microsoft.com/office/powerpoint/2010/main" val="130727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479F3-9393-410B-9FF3-5A70B53E12F0}" type="slidenum">
              <a:rPr lang="en-US" smtClean="0"/>
              <a:t>29</a:t>
            </a:fld>
            <a:endParaRPr lang="en-US"/>
          </a:p>
        </p:txBody>
      </p:sp>
    </p:spTree>
    <p:extLst>
      <p:ext uri="{BB962C8B-B14F-4D97-AF65-F5344CB8AC3E}">
        <p14:creationId xmlns:p14="http://schemas.microsoft.com/office/powerpoint/2010/main" val="94063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6ECFD2B-B238-42B3-B23E-0558F6326ED4}" type="datetimeFigureOut">
              <a:rPr lang="en-US" smtClean="0"/>
              <a:t>12/12/2013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5015258-AAEA-4796-A183-945F0105A8C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ECFD2B-B238-42B3-B23E-0558F6326ED4}"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15258-AAEA-4796-A183-945F0105A8C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ECFD2B-B238-42B3-B23E-0558F6326ED4}"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15258-AAEA-4796-A183-945F0105A8C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ECFD2B-B238-42B3-B23E-0558F6326ED4}"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15258-AAEA-4796-A183-945F0105A8C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ECFD2B-B238-42B3-B23E-0558F6326ED4}"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15258-AAEA-4796-A183-945F0105A8C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ECFD2B-B238-42B3-B23E-0558F6326ED4}" type="datetimeFigureOut">
              <a:rPr lang="en-US" smtClean="0"/>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15258-AAEA-4796-A183-945F0105A8C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ECFD2B-B238-42B3-B23E-0558F6326ED4}" type="datetimeFigureOut">
              <a:rPr lang="en-US" smtClean="0"/>
              <a:t>12/12/2013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15258-AAEA-4796-A183-945F0105A8C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ECFD2B-B238-42B3-B23E-0558F6326ED4}" type="datetimeFigureOut">
              <a:rPr lang="en-US" smtClean="0"/>
              <a:t>12/12/2013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015258-AAEA-4796-A183-945F0105A8C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CFD2B-B238-42B3-B23E-0558F6326ED4}" type="datetimeFigureOut">
              <a:rPr lang="en-US" smtClean="0"/>
              <a:t>12/12/2013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015258-AAEA-4796-A183-945F0105A8C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ECFD2B-B238-42B3-B23E-0558F6326ED4}" type="datetimeFigureOut">
              <a:rPr lang="en-US" smtClean="0"/>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15258-AAEA-4796-A183-945F0105A8C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ECFD2B-B238-42B3-B23E-0558F6326ED4}" type="datetimeFigureOut">
              <a:rPr lang="en-US" smtClean="0"/>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5015258-AAEA-4796-A183-945F0105A8C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6ECFD2B-B238-42B3-B23E-0558F6326ED4}" type="datetimeFigureOut">
              <a:rPr lang="en-US" smtClean="0"/>
              <a:t>12/12/2013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5015258-AAEA-4796-A183-945F0105A8C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oneychimp.com/calculator/compound_interest_calculator.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Money Skills</a:t>
            </a:r>
            <a:endParaRPr lang="en-US" dirty="0"/>
          </a:p>
        </p:txBody>
      </p:sp>
      <p:sp>
        <p:nvSpPr>
          <p:cNvPr id="3" name="Subtitle 2"/>
          <p:cNvSpPr>
            <a:spLocks noGrp="1"/>
          </p:cNvSpPr>
          <p:nvPr>
            <p:ph type="subTitle" idx="1"/>
          </p:nvPr>
        </p:nvSpPr>
        <p:spPr/>
        <p:txBody>
          <a:bodyPr/>
          <a:lstStyle/>
          <a:p>
            <a:r>
              <a:rPr lang="en-US" dirty="0" smtClean="0"/>
              <a:t>Part 1:  Budgeting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71800"/>
            <a:ext cx="348615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Savings Bonds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are savings bonds?</a:t>
            </a:r>
          </a:p>
          <a:p>
            <a:pPr lvl="1"/>
            <a:r>
              <a:rPr lang="en-US" dirty="0" smtClean="0"/>
              <a:t>When you purchase a savings bond from the government, you are basically loaning the gov’t money that they will pay back at a later date + interest</a:t>
            </a:r>
          </a:p>
          <a:p>
            <a:r>
              <a:rPr lang="en-US" dirty="0" smtClean="0"/>
              <a:t>Minimum </a:t>
            </a:r>
            <a:r>
              <a:rPr lang="en-US" dirty="0"/>
              <a:t>Purchase: $25</a:t>
            </a:r>
          </a:p>
          <a:p>
            <a:r>
              <a:rPr lang="en-US" dirty="0" smtClean="0"/>
              <a:t>Maximum </a:t>
            </a:r>
            <a:r>
              <a:rPr lang="en-US" dirty="0"/>
              <a:t>Purchase: $30,000 per person per year</a:t>
            </a:r>
          </a:p>
          <a:p>
            <a:r>
              <a:rPr lang="en-US" dirty="0" smtClean="0"/>
              <a:t>Interest</a:t>
            </a:r>
            <a:r>
              <a:rPr lang="en-US" dirty="0"/>
              <a:t>: 90% of 6-month average of 5-year Treasury security yields, added monthly and paid when the bond is cashed</a:t>
            </a:r>
          </a:p>
          <a:p>
            <a:r>
              <a:rPr lang="en-US" dirty="0" smtClean="0"/>
              <a:t>Minimum </a:t>
            </a:r>
            <a:r>
              <a:rPr lang="en-US" dirty="0"/>
              <a:t>Term Of Ownership: 12 months</a:t>
            </a:r>
          </a:p>
          <a:p>
            <a:r>
              <a:rPr lang="en-US" dirty="0" smtClean="0"/>
              <a:t>Early </a:t>
            </a:r>
            <a:r>
              <a:rPr lang="en-US" dirty="0"/>
              <a:t>Redemption Penalty: Forfeit three most recent months' if cashed before 5 </a:t>
            </a:r>
            <a:r>
              <a:rPr lang="en-US" dirty="0" smtClean="0"/>
              <a:t>years</a:t>
            </a:r>
          </a:p>
          <a:p>
            <a:r>
              <a:rPr lang="en-US" dirty="0" smtClean="0"/>
              <a:t>Example:  most EE Paper bonds are purchased for 50% of face value, then redeemed for face value at the set date</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1000"/>
            <a:ext cx="42100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375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a:t>
            </a:r>
            <a:endParaRPr lang="en-US" dirty="0"/>
          </a:p>
        </p:txBody>
      </p:sp>
      <p:sp>
        <p:nvSpPr>
          <p:cNvPr id="3" name="Text Placeholder 2"/>
          <p:cNvSpPr>
            <a:spLocks noGrp="1"/>
          </p:cNvSpPr>
          <p:nvPr>
            <p:ph type="body" idx="1"/>
          </p:nvPr>
        </p:nvSpPr>
        <p:spPr/>
        <p:txBody>
          <a:bodyPr/>
          <a:lstStyle/>
          <a:p>
            <a:r>
              <a:rPr lang="en-US" dirty="0" smtClean="0"/>
              <a:t>Credit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676400"/>
            <a:ext cx="457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6767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credit?</a:t>
            </a:r>
            <a:endParaRPr lang="en-US" dirty="0"/>
          </a:p>
        </p:txBody>
      </p:sp>
      <p:sp>
        <p:nvSpPr>
          <p:cNvPr id="3" name="Content Placeholder 2"/>
          <p:cNvSpPr>
            <a:spLocks noGrp="1"/>
          </p:cNvSpPr>
          <p:nvPr>
            <p:ph idx="1"/>
          </p:nvPr>
        </p:nvSpPr>
        <p:spPr/>
        <p:txBody>
          <a:bodyPr>
            <a:normAutofit lnSpcReduction="10000"/>
          </a:bodyPr>
          <a:lstStyle/>
          <a:p>
            <a:r>
              <a:rPr lang="en-US" dirty="0" smtClean="0"/>
              <a:t>Credit is when a company loans you money or gives you a spending limit for which you promise to pay them back PLUS interest.</a:t>
            </a:r>
          </a:p>
          <a:p>
            <a:r>
              <a:rPr lang="en-US" dirty="0" smtClean="0"/>
              <a:t>Is credit a good thing or a bad thing?</a:t>
            </a:r>
          </a:p>
          <a:p>
            <a:pPr lvl="1"/>
            <a:r>
              <a:rPr lang="en-US" dirty="0" smtClean="0"/>
              <a:t>Bad- credit can be very dangerous.  Having a credit card in your pocket with a 10,000 spending limit on it can be very tempting.</a:t>
            </a:r>
          </a:p>
          <a:p>
            <a:pPr lvl="1"/>
            <a:r>
              <a:rPr lang="en-US" dirty="0" smtClean="0"/>
              <a:t>Good- it is essential be responsible with your credit.  How companies view your credit history (paying your credit bills) will determine whether you can buy a house, a car, or even get electricity turned on in your house!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0"/>
            <a:ext cx="4191000" cy="1934308"/>
          </a:xfrm>
          <a:prstGeom prst="rect">
            <a:avLst/>
          </a:prstGeom>
          <a:noFill/>
          <a:ln>
            <a:noFill/>
          </a:ln>
          <a:effectLst/>
          <a:scene3d>
            <a:camera prst="orthographicFront">
              <a:rot lat="0" lon="21299999"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7189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Card vs. Debit Card</a:t>
            </a:r>
            <a:endParaRPr lang="en-US" dirty="0"/>
          </a:p>
        </p:txBody>
      </p:sp>
      <p:sp>
        <p:nvSpPr>
          <p:cNvPr id="3" name="Content Placeholder 2"/>
          <p:cNvSpPr>
            <a:spLocks noGrp="1"/>
          </p:cNvSpPr>
          <p:nvPr>
            <p:ph idx="1"/>
          </p:nvPr>
        </p:nvSpPr>
        <p:spPr/>
        <p:txBody>
          <a:bodyPr/>
          <a:lstStyle/>
          <a:p>
            <a:r>
              <a:rPr lang="en-US" dirty="0" smtClean="0"/>
              <a:t>A credit card has a maximum amount that the credit card company will allow you to spend for which you have to PAY BACK + INTEREST</a:t>
            </a:r>
          </a:p>
          <a:p>
            <a:r>
              <a:rPr lang="en-US" dirty="0" smtClean="0"/>
              <a:t>A debit card SUBTRACT THE MONEY YOU ALREADY HAVE from your bank account or pre-paid account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67200"/>
            <a:ext cx="60960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2881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35417"/>
            <a:ext cx="22383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What is a credit score?</a:t>
            </a:r>
            <a:endParaRPr lang="en-US" dirty="0"/>
          </a:p>
        </p:txBody>
      </p:sp>
      <p:sp>
        <p:nvSpPr>
          <p:cNvPr id="3" name="Content Placeholder 2"/>
          <p:cNvSpPr>
            <a:spLocks noGrp="1"/>
          </p:cNvSpPr>
          <p:nvPr>
            <p:ph idx="1"/>
          </p:nvPr>
        </p:nvSpPr>
        <p:spPr/>
        <p:txBody>
          <a:bodyPr/>
          <a:lstStyle/>
          <a:p>
            <a:r>
              <a:rPr lang="en-US" dirty="0" smtClean="0"/>
              <a:t>Your credit score is your financial fingerprint</a:t>
            </a:r>
          </a:p>
          <a:p>
            <a:r>
              <a:rPr lang="en-US" dirty="0" smtClean="0"/>
              <a:t>Credit scores are like the SAT’s of the financial world</a:t>
            </a:r>
          </a:p>
          <a:p>
            <a:r>
              <a:rPr lang="en-US" dirty="0" smtClean="0"/>
              <a:t>Perfect score- 850</a:t>
            </a:r>
          </a:p>
          <a:p>
            <a:r>
              <a:rPr lang="en-US" dirty="0" smtClean="0"/>
              <a:t>Lowest score- 300</a:t>
            </a:r>
          </a:p>
          <a:p>
            <a:r>
              <a:rPr lang="en-US" dirty="0" smtClean="0"/>
              <a:t>Average score- 689</a:t>
            </a:r>
          </a:p>
          <a:p>
            <a:r>
              <a:rPr lang="en-US" dirty="0" smtClean="0"/>
              <a:t>Most companies will not loan to a person with a credit score lower than 580 no matter what (15% of the country)</a:t>
            </a:r>
          </a:p>
          <a:p>
            <a:r>
              <a:rPr lang="en-US" dirty="0" smtClean="0"/>
              <a:t>Good credit is considered 700 or above</a:t>
            </a:r>
            <a:endParaRPr lang="en-US" dirty="0"/>
          </a:p>
        </p:txBody>
      </p:sp>
    </p:spTree>
    <p:extLst>
      <p:ext uri="{BB962C8B-B14F-4D97-AF65-F5344CB8AC3E}">
        <p14:creationId xmlns:p14="http://schemas.microsoft.com/office/powerpoint/2010/main" val="649774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6362700" cy="642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22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is credit scored?</a:t>
            </a:r>
            <a:endParaRPr lang="en-US" dirty="0"/>
          </a:p>
        </p:txBody>
      </p:sp>
      <p:sp>
        <p:nvSpPr>
          <p:cNvPr id="3" name="Content Placeholder 2"/>
          <p:cNvSpPr>
            <a:spLocks noGrp="1"/>
          </p:cNvSpPr>
          <p:nvPr>
            <p:ph idx="1"/>
          </p:nvPr>
        </p:nvSpPr>
        <p:spPr/>
        <p:txBody>
          <a:bodyPr>
            <a:normAutofit fontScale="85000" lnSpcReduction="10000"/>
          </a:bodyPr>
          <a:lstStyle/>
          <a:p>
            <a:r>
              <a:rPr lang="en-US" dirty="0"/>
              <a:t>35%: Payment </a:t>
            </a:r>
            <a:r>
              <a:rPr lang="en-US" dirty="0" smtClean="0"/>
              <a:t>history- Late </a:t>
            </a:r>
            <a:r>
              <a:rPr lang="en-US" dirty="0"/>
              <a:t>payments on </a:t>
            </a:r>
            <a:r>
              <a:rPr lang="en-US" dirty="0" smtClean="0"/>
              <a:t>bills.  Bills </a:t>
            </a:r>
            <a:r>
              <a:rPr lang="en-US" dirty="0"/>
              <a:t>paid on time will improve a </a:t>
            </a:r>
            <a:r>
              <a:rPr lang="en-US" dirty="0" smtClean="0"/>
              <a:t>credit score.</a:t>
            </a:r>
            <a:endParaRPr lang="en-US" dirty="0"/>
          </a:p>
          <a:p>
            <a:r>
              <a:rPr lang="en-US" dirty="0"/>
              <a:t>30%: Credit </a:t>
            </a:r>
            <a:r>
              <a:rPr lang="en-US" dirty="0" smtClean="0"/>
              <a:t>utilization- The amount of money being used out of the total amount of money available.  You should always try to keep your total credit usage below 50% of credit available.</a:t>
            </a:r>
          </a:p>
          <a:p>
            <a:r>
              <a:rPr lang="en-US" dirty="0" smtClean="0"/>
              <a:t>15</a:t>
            </a:r>
            <a:r>
              <a:rPr lang="en-US" dirty="0"/>
              <a:t>%: Length of credit </a:t>
            </a:r>
            <a:r>
              <a:rPr lang="en-US" dirty="0" smtClean="0"/>
              <a:t>history- As </a:t>
            </a:r>
            <a:r>
              <a:rPr lang="en-US" dirty="0"/>
              <a:t>a credit history ages it can have a positive impact on its FICO score</a:t>
            </a:r>
            <a:r>
              <a:rPr lang="en-US" dirty="0" smtClean="0"/>
              <a:t>.</a:t>
            </a:r>
            <a:endParaRPr lang="en-US" dirty="0"/>
          </a:p>
          <a:p>
            <a:r>
              <a:rPr lang="en-US" dirty="0"/>
              <a:t>10%: Types of credit </a:t>
            </a:r>
            <a:r>
              <a:rPr lang="en-US" dirty="0" smtClean="0"/>
              <a:t>used- diversity = good</a:t>
            </a:r>
          </a:p>
          <a:p>
            <a:r>
              <a:rPr lang="en-US" dirty="0" smtClean="0"/>
              <a:t>10</a:t>
            </a:r>
            <a:r>
              <a:rPr lang="en-US" dirty="0"/>
              <a:t>%: Recent searches for credit—Credit inquiries, which occur when consumers are seeking new credit, can hurt scores. </a:t>
            </a:r>
            <a:r>
              <a:rPr lang="en-US" dirty="0" smtClean="0"/>
              <a:t>Searches are grouped to count as 1 search- ex: multiple car loan applications.  If you search your own credit score, it doesn’t count.</a:t>
            </a:r>
            <a:endParaRPr lang="en-US" dirty="0"/>
          </a:p>
        </p:txBody>
      </p:sp>
    </p:spTree>
    <p:extLst>
      <p:ext uri="{BB962C8B-B14F-4D97-AF65-F5344CB8AC3E}">
        <p14:creationId xmlns:p14="http://schemas.microsoft.com/office/powerpoint/2010/main" val="8446911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066800"/>
            <a:ext cx="868101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6295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types of credit are there?</a:t>
            </a:r>
            <a:endParaRPr lang="en-US" dirty="0"/>
          </a:p>
        </p:txBody>
      </p:sp>
      <p:sp>
        <p:nvSpPr>
          <p:cNvPr id="3" name="Content Placeholder 2"/>
          <p:cNvSpPr>
            <a:spLocks noGrp="1"/>
          </p:cNvSpPr>
          <p:nvPr>
            <p:ph idx="1"/>
          </p:nvPr>
        </p:nvSpPr>
        <p:spPr/>
        <p:txBody>
          <a:bodyPr/>
          <a:lstStyle/>
          <a:p>
            <a:r>
              <a:rPr lang="en-US" dirty="0" smtClean="0"/>
              <a:t>Installment Credit- you receive a loan and agree to pay a set amount per month for a set time frame </a:t>
            </a:r>
          </a:p>
          <a:p>
            <a:pPr lvl="1"/>
            <a:r>
              <a:rPr lang="en-US" dirty="0" smtClean="0"/>
              <a:t>Ex: mortgage, car loan, student loan, personal loan, </a:t>
            </a:r>
            <a:r>
              <a:rPr lang="en-US" dirty="0" err="1" smtClean="0"/>
              <a:t>etc</a:t>
            </a:r>
            <a:endParaRPr lang="en-US" dirty="0" smtClean="0"/>
          </a:p>
          <a:p>
            <a:r>
              <a:rPr lang="en-US" dirty="0" smtClean="0"/>
              <a:t>Revolving Credit- you can borrow up to a certain amount per month and may choose to pay it in full or only a portion until it is paid off</a:t>
            </a:r>
          </a:p>
          <a:p>
            <a:pPr lvl="1"/>
            <a:r>
              <a:rPr lang="en-US" dirty="0" smtClean="0"/>
              <a:t>Ex: credit cards</a:t>
            </a:r>
          </a:p>
          <a:p>
            <a:r>
              <a:rPr lang="en-US" dirty="0" smtClean="0"/>
              <a:t>Open Credit- requires all money borrows is paid in full every month</a:t>
            </a:r>
          </a:p>
          <a:p>
            <a:pPr lvl="1"/>
            <a:r>
              <a:rPr lang="en-US" dirty="0" smtClean="0"/>
              <a:t>Ex:  business charge cards, paycheck advances, </a:t>
            </a:r>
            <a:r>
              <a:rPr lang="en-US" dirty="0" err="1" smtClean="0"/>
              <a:t>etc</a:t>
            </a:r>
            <a:endParaRPr lang="en-US" dirty="0"/>
          </a:p>
        </p:txBody>
      </p:sp>
    </p:spTree>
    <p:extLst>
      <p:ext uri="{BB962C8B-B14F-4D97-AF65-F5344CB8AC3E}">
        <p14:creationId xmlns:p14="http://schemas.microsoft.com/office/powerpoint/2010/main" val="2290908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Installment Account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779814"/>
            <a:ext cx="476250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2253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Why is budgeting important?</a:t>
            </a:r>
          </a:p>
          <a:p>
            <a:r>
              <a:rPr lang="en-US" dirty="0" smtClean="0"/>
              <a:t>What are expenditures?</a:t>
            </a:r>
          </a:p>
          <a:p>
            <a:pPr>
              <a:buNone/>
            </a:pPr>
            <a:r>
              <a:rPr lang="en-US" dirty="0" smtClean="0"/>
              <a:t>		entertainment</a:t>
            </a:r>
          </a:p>
          <a:p>
            <a:pPr>
              <a:buNone/>
            </a:pPr>
            <a:r>
              <a:rPr lang="en-US" dirty="0" smtClean="0"/>
              <a:t>		clothing</a:t>
            </a:r>
          </a:p>
          <a:p>
            <a:pPr>
              <a:buNone/>
            </a:pPr>
            <a:r>
              <a:rPr lang="en-US" dirty="0" smtClean="0"/>
              <a:t>		electronic equipment / games / mobile (cell) 		phone costs</a:t>
            </a:r>
          </a:p>
          <a:p>
            <a:pPr>
              <a:buNone/>
            </a:pPr>
            <a:r>
              <a:rPr lang="en-US" dirty="0" smtClean="0"/>
              <a:t>		recreation</a:t>
            </a:r>
          </a:p>
          <a:p>
            <a:pPr>
              <a:buNone/>
            </a:pPr>
            <a:r>
              <a:rPr lang="en-US" dirty="0" smtClean="0"/>
              <a:t>		transport</a:t>
            </a:r>
          </a:p>
          <a:p>
            <a:pPr>
              <a:buNone/>
            </a:pPr>
            <a:r>
              <a:rPr lang="en-US" dirty="0" smtClean="0"/>
              <a:t>		hobbies</a:t>
            </a:r>
          </a:p>
          <a:p>
            <a:pPr>
              <a:buNone/>
            </a:pPr>
            <a:r>
              <a:rPr lang="en-US" dirty="0" smtClean="0"/>
              <a:t>		food</a:t>
            </a:r>
          </a:p>
          <a:p>
            <a:pPr>
              <a:buNone/>
            </a:pPr>
            <a:r>
              <a:rPr lang="en-US" dirty="0" smtClean="0"/>
              <a:t>		charity/non-profit donations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9906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Revolving Account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4876800" cy="486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2573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so dangerous?</a:t>
            </a:r>
            <a:endParaRPr lang="en-US" dirty="0"/>
          </a:p>
        </p:txBody>
      </p:sp>
      <p:sp>
        <p:nvSpPr>
          <p:cNvPr id="3" name="Content Placeholder 2"/>
          <p:cNvSpPr>
            <a:spLocks noGrp="1"/>
          </p:cNvSpPr>
          <p:nvPr>
            <p:ph idx="1"/>
          </p:nvPr>
        </p:nvSpPr>
        <p:spPr/>
        <p:txBody>
          <a:bodyPr/>
          <a:lstStyle/>
          <a:p>
            <a:r>
              <a:rPr lang="en-US" dirty="0" smtClean="0"/>
              <a:t>Interest!</a:t>
            </a:r>
          </a:p>
          <a:p>
            <a:r>
              <a:rPr lang="en-US" dirty="0" smtClean="0"/>
              <a:t>Interest rates can vary- the average APR for a credit card is 28%</a:t>
            </a:r>
          </a:p>
          <a:p>
            <a:r>
              <a:rPr lang="en-US" dirty="0" smtClean="0"/>
              <a:t>Therefore, the more you rack up, the more you owe</a:t>
            </a:r>
          </a:p>
          <a:p>
            <a:r>
              <a:rPr lang="en-US" dirty="0" smtClean="0"/>
              <a:t>Danger gets extreme when the interest added every month exceeds what you are able to pay</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667250"/>
            <a:ext cx="45720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0673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1200898" cy="162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Why is it so dangerous?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$2.4 trillion- total debt of US consumers- $7,800 per person</a:t>
            </a:r>
          </a:p>
          <a:p>
            <a:pPr lvl="1"/>
            <a:r>
              <a:rPr lang="en-US" dirty="0" smtClean="0"/>
              <a:t>1/3 is revolving debt</a:t>
            </a:r>
          </a:p>
          <a:p>
            <a:r>
              <a:rPr lang="en-US" dirty="0" smtClean="0"/>
              <a:t>The average person with a credit file owes $16,500 excluding mortgages</a:t>
            </a:r>
          </a:p>
          <a:p>
            <a:r>
              <a:rPr lang="en-US" dirty="0" smtClean="0"/>
              <a:t>$6,500- average credit card debt projection per person by the end of the year</a:t>
            </a:r>
          </a:p>
          <a:p>
            <a:r>
              <a:rPr lang="en-US" dirty="0" smtClean="0"/>
              <a:t>1 in 10 consumers has more than 10 credit cards- 4 is average</a:t>
            </a:r>
          </a:p>
          <a:p>
            <a:r>
              <a:rPr lang="en-US" dirty="0" smtClean="0"/>
              <a:t>1 in 50 households has over $20,000 in credit card debt</a:t>
            </a:r>
          </a:p>
          <a:p>
            <a:r>
              <a:rPr lang="en-US" dirty="0" smtClean="0"/>
              <a:t>1 in 21 credit card holders are 60 days or later in their payments</a:t>
            </a:r>
          </a:p>
          <a:p>
            <a:r>
              <a:rPr lang="en-US" dirty="0" smtClean="0"/>
              <a:t>In the past 20 years, total American debt has increased 258%</a:t>
            </a:r>
          </a:p>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0"/>
            <a:ext cx="188595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7239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Whaddyado</a:t>
            </a:r>
            <a:r>
              <a:rPr lang="en-US" dirty="0" smtClean="0"/>
              <a:t>?</a:t>
            </a:r>
            <a:endParaRPr lang="en-US" dirty="0"/>
          </a:p>
        </p:txBody>
      </p:sp>
      <p:sp>
        <p:nvSpPr>
          <p:cNvPr id="3" name="Content Placeholder 2"/>
          <p:cNvSpPr>
            <a:spLocks noGrp="1"/>
          </p:cNvSpPr>
          <p:nvPr>
            <p:ph idx="1"/>
          </p:nvPr>
        </p:nvSpPr>
        <p:spPr/>
        <p:txBody>
          <a:bodyPr/>
          <a:lstStyle/>
          <a:p>
            <a:r>
              <a:rPr lang="en-US" dirty="0" smtClean="0"/>
              <a:t>What do you do if you are a senior in high school and your parents lose their jobs right before you apply for college and they have not saved for your education?</a:t>
            </a:r>
          </a:p>
          <a:p>
            <a:endParaRPr lang="en-US" dirty="0"/>
          </a:p>
          <a:p>
            <a:r>
              <a:rPr lang="en-US" dirty="0" smtClean="0"/>
              <a:t>Scholarships!</a:t>
            </a:r>
          </a:p>
          <a:p>
            <a:r>
              <a:rPr lang="en-US" dirty="0" smtClean="0"/>
              <a:t>Grants!</a:t>
            </a:r>
          </a:p>
          <a:p>
            <a:r>
              <a:rPr lang="en-US" dirty="0" smtClean="0"/>
              <a:t>Avoid loans at all costs!!!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874" y="3200400"/>
            <a:ext cx="418707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7166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Loan Horror Story</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Joseph </a:t>
            </a:r>
            <a:r>
              <a:rPr lang="en-US" dirty="0" err="1" smtClean="0"/>
              <a:t>Orsolini</a:t>
            </a:r>
            <a:r>
              <a:rPr lang="en-US" dirty="0" smtClean="0"/>
              <a:t>, CFP, College Aid Planners, Inc. “I am working with a young lady who recently graduated from an elite college with $172,000 of student loan debt.  She is going to law school in January and will add another $100,000 on to that total...some people never learn! We got her loan payment down to $1,200 per month by having her go back to school at her local community college so she could continue deferral on some of her loans.  It was cheaper to pay that tuition than her student loans…I would never have let [her] get in this deep.”</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Loans</a:t>
            </a:r>
            <a:endParaRPr lang="en-US" dirty="0"/>
          </a:p>
        </p:txBody>
      </p:sp>
      <p:sp>
        <p:nvSpPr>
          <p:cNvPr id="3" name="Content Placeholder 2"/>
          <p:cNvSpPr>
            <a:spLocks noGrp="1"/>
          </p:cNvSpPr>
          <p:nvPr>
            <p:ph idx="1"/>
          </p:nvPr>
        </p:nvSpPr>
        <p:spPr/>
        <p:txBody>
          <a:bodyPr/>
          <a:lstStyle/>
          <a:p>
            <a:r>
              <a:rPr lang="en-US" dirty="0" smtClean="0"/>
              <a:t>Student Loans</a:t>
            </a:r>
          </a:p>
          <a:p>
            <a:pPr lvl="1"/>
            <a:r>
              <a:rPr lang="en-US" dirty="0" smtClean="0"/>
              <a:t>Your total loan should not be more than what you expect to make in your first year</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276600"/>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48" y="1981200"/>
            <a:ext cx="3963852" cy="2972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25139"/>
            <a:ext cx="40386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8297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a car in a few years?</a:t>
            </a:r>
            <a:endParaRPr lang="en-US" dirty="0"/>
          </a:p>
        </p:txBody>
      </p:sp>
      <p:sp>
        <p:nvSpPr>
          <p:cNvPr id="3" name="Content Placeholder 2"/>
          <p:cNvSpPr>
            <a:spLocks noGrp="1"/>
          </p:cNvSpPr>
          <p:nvPr>
            <p:ph idx="1"/>
          </p:nvPr>
        </p:nvSpPr>
        <p:spPr/>
        <p:txBody>
          <a:bodyPr>
            <a:normAutofit/>
          </a:bodyPr>
          <a:lstStyle/>
          <a:p>
            <a:r>
              <a:rPr lang="en-US" dirty="0" smtClean="0"/>
              <a:t>Rule #1- Buy Used</a:t>
            </a:r>
          </a:p>
          <a:p>
            <a:r>
              <a:rPr lang="en-US" dirty="0" smtClean="0"/>
              <a:t>Rule #2- Drive it as long as you can</a:t>
            </a:r>
          </a:p>
          <a:p>
            <a:r>
              <a:rPr lang="en-US" dirty="0" smtClean="0"/>
              <a:t>When you buy a new car, its value drops by about 20% the second you leave the lot</a:t>
            </a:r>
          </a:p>
          <a:p>
            <a:r>
              <a:rPr lang="en-US" dirty="0" smtClean="0"/>
              <a:t>Example:</a:t>
            </a:r>
          </a:p>
          <a:p>
            <a:pPr lvl="1"/>
            <a:r>
              <a:rPr lang="en-US" dirty="0" smtClean="0"/>
              <a:t>2013 Ford F-150 FX4- New- $53,000</a:t>
            </a:r>
          </a:p>
          <a:p>
            <a:pPr lvl="1"/>
            <a:r>
              <a:rPr lang="en-US" dirty="0" smtClean="0"/>
              <a:t>2013 Ford F-150 FX4- Used (15k miles)- $36,ooo</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105400"/>
            <a:ext cx="27622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a car in a few years?</a:t>
            </a:r>
            <a:endParaRPr lang="en-US" dirty="0"/>
          </a:p>
        </p:txBody>
      </p:sp>
      <p:sp>
        <p:nvSpPr>
          <p:cNvPr id="3" name="Content Placeholder 2"/>
          <p:cNvSpPr>
            <a:spLocks noGrp="1"/>
          </p:cNvSpPr>
          <p:nvPr>
            <p:ph idx="1"/>
          </p:nvPr>
        </p:nvSpPr>
        <p:spPr/>
        <p:txBody>
          <a:bodyPr/>
          <a:lstStyle/>
          <a:p>
            <a:r>
              <a:rPr lang="en-US" dirty="0"/>
              <a:t>20/4/10 rule</a:t>
            </a:r>
          </a:p>
          <a:p>
            <a:pPr lvl="1"/>
            <a:r>
              <a:rPr lang="en-US" dirty="0"/>
              <a:t>20% down payment</a:t>
            </a:r>
          </a:p>
          <a:p>
            <a:pPr lvl="1"/>
            <a:r>
              <a:rPr lang="en-US" dirty="0"/>
              <a:t>Loan for no more than 4 years (48 months)</a:t>
            </a:r>
          </a:p>
          <a:p>
            <a:pPr lvl="1"/>
            <a:r>
              <a:rPr lang="en-US" dirty="0"/>
              <a:t>10% of your income or less</a:t>
            </a:r>
          </a:p>
          <a:p>
            <a:r>
              <a:rPr lang="en-US" dirty="0"/>
              <a:t>How much will a car really cost per month including everything?</a:t>
            </a:r>
          </a:p>
          <a:p>
            <a:pPr lvl="1"/>
            <a:r>
              <a:rPr lang="en-US" dirty="0"/>
              <a:t>Double the price tag and divide by 60</a:t>
            </a:r>
          </a:p>
          <a:p>
            <a:endParaRPr lang="en-US" dirty="0"/>
          </a:p>
        </p:txBody>
      </p:sp>
    </p:spTree>
    <p:extLst>
      <p:ext uri="{BB962C8B-B14F-4D97-AF65-F5344CB8AC3E}">
        <p14:creationId xmlns:p14="http://schemas.microsoft.com/office/powerpoint/2010/main" val="14634233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Cards</a:t>
            </a:r>
            <a:endParaRPr lang="en-US" dirty="0"/>
          </a:p>
        </p:txBody>
      </p:sp>
      <p:sp>
        <p:nvSpPr>
          <p:cNvPr id="3" name="Content Placeholder 2"/>
          <p:cNvSpPr>
            <a:spLocks noGrp="1"/>
          </p:cNvSpPr>
          <p:nvPr>
            <p:ph idx="1"/>
          </p:nvPr>
        </p:nvSpPr>
        <p:spPr/>
        <p:txBody>
          <a:bodyPr/>
          <a:lstStyle/>
          <a:p>
            <a:r>
              <a:rPr lang="en-US" dirty="0" smtClean="0"/>
              <a:t>DANGER!!!</a:t>
            </a:r>
          </a:p>
          <a:p>
            <a:r>
              <a:rPr lang="en-US" dirty="0" smtClean="0"/>
              <a:t>Conundrum- you want to avoid debt, but you want to build your credit score?</a:t>
            </a:r>
          </a:p>
          <a:p>
            <a:r>
              <a:rPr lang="en-US" dirty="0" smtClean="0"/>
              <a:t>What the best practice?</a:t>
            </a:r>
          </a:p>
          <a:p>
            <a:pPr lvl="1"/>
            <a:r>
              <a:rPr lang="en-US" dirty="0" smtClean="0"/>
              <a:t>Pay off what you owe each month</a:t>
            </a:r>
          </a:p>
          <a:p>
            <a:pPr lvl="1"/>
            <a:r>
              <a:rPr lang="en-US" dirty="0" smtClean="0"/>
              <a:t>If not, pay it off within three months without adding more debt</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57200"/>
            <a:ext cx="2533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313" y="48006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a:t>
            </a:r>
            <a:endParaRPr lang="en-US" dirty="0"/>
          </a:p>
        </p:txBody>
      </p:sp>
      <p:sp>
        <p:nvSpPr>
          <p:cNvPr id="3" name="Content Placeholder 2"/>
          <p:cNvSpPr>
            <a:spLocks noGrp="1"/>
          </p:cNvSpPr>
          <p:nvPr>
            <p:ph idx="1"/>
          </p:nvPr>
        </p:nvSpPr>
        <p:spPr/>
        <p:txBody>
          <a:bodyPr/>
          <a:lstStyle/>
          <a:p>
            <a:r>
              <a:rPr lang="en-US" dirty="0" smtClean="0"/>
              <a:t>How does your budget change during the year?</a:t>
            </a:r>
          </a:p>
          <a:p>
            <a:pPr lvl="1"/>
            <a:r>
              <a:rPr lang="en-US" dirty="0" smtClean="0"/>
              <a:t>Christmas/Hanukkah?</a:t>
            </a:r>
          </a:p>
          <a:p>
            <a:pPr lvl="1"/>
            <a:r>
              <a:rPr lang="en-US" dirty="0" smtClean="0"/>
              <a:t>Birthdays?</a:t>
            </a:r>
          </a:p>
          <a:p>
            <a:pPr lvl="1"/>
            <a:r>
              <a:rPr lang="en-US" dirty="0" smtClean="0"/>
              <a:t>Report Cards?</a:t>
            </a:r>
          </a:p>
          <a:p>
            <a:pPr lvl="1"/>
            <a:r>
              <a:rPr lang="en-US" dirty="0" smtClean="0"/>
              <a:t>Graduations?</a:t>
            </a:r>
          </a:p>
          <a:p>
            <a:endParaRPr lang="en-US" dirty="0" smtClean="0"/>
          </a:p>
          <a:p>
            <a:endParaRPr lang="en-US" dirty="0" smtClean="0"/>
          </a:p>
          <a:p>
            <a:r>
              <a:rPr lang="en-US" dirty="0" smtClean="0"/>
              <a:t>It is important to remember that BUDGETS CAN CHANGE!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590800"/>
            <a:ext cx="19431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a:t>
            </a:r>
            <a:endParaRPr lang="en-US" dirty="0"/>
          </a:p>
        </p:txBody>
      </p:sp>
      <p:sp>
        <p:nvSpPr>
          <p:cNvPr id="3" name="Content Placeholder 2"/>
          <p:cNvSpPr>
            <a:spLocks noGrp="1"/>
          </p:cNvSpPr>
          <p:nvPr>
            <p:ph idx="1"/>
          </p:nvPr>
        </p:nvSpPr>
        <p:spPr/>
        <p:txBody>
          <a:bodyPr/>
          <a:lstStyle/>
          <a:p>
            <a:r>
              <a:rPr lang="en-US" dirty="0" smtClean="0"/>
              <a:t>What if something happens and your income drops or goes away completely?</a:t>
            </a:r>
          </a:p>
          <a:p>
            <a:r>
              <a:rPr lang="en-US" dirty="0" smtClean="0"/>
              <a:t>Save for an emergency fund</a:t>
            </a:r>
          </a:p>
          <a:p>
            <a:r>
              <a:rPr lang="en-US" dirty="0" smtClean="0"/>
              <a:t>Set a goal and plan</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590800"/>
            <a:ext cx="3505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026626"/>
            <a:ext cx="21812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a:t>
            </a:r>
            <a:endParaRPr lang="en-US" dirty="0"/>
          </a:p>
        </p:txBody>
      </p:sp>
      <p:sp>
        <p:nvSpPr>
          <p:cNvPr id="3" name="Content Placeholder 2"/>
          <p:cNvSpPr>
            <a:spLocks noGrp="1"/>
          </p:cNvSpPr>
          <p:nvPr>
            <p:ph idx="1"/>
          </p:nvPr>
        </p:nvSpPr>
        <p:spPr/>
        <p:txBody>
          <a:bodyPr/>
          <a:lstStyle/>
          <a:p>
            <a:r>
              <a:rPr lang="en-US" dirty="0" smtClean="0"/>
              <a:t>What is retirement?</a:t>
            </a:r>
          </a:p>
          <a:p>
            <a:r>
              <a:rPr lang="en-US" dirty="0" smtClean="0"/>
              <a:t>10% for basics, 15% for comfort, 20% to escape</a:t>
            </a:r>
          </a:p>
          <a:p>
            <a:r>
              <a:rPr lang="en-US" dirty="0" smtClean="0"/>
              <a:t>Don’t touch it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What is an impulse purchase?</a:t>
            </a:r>
            <a:endParaRPr lang="en-US" dirty="0"/>
          </a:p>
        </p:txBody>
      </p:sp>
      <p:sp>
        <p:nvSpPr>
          <p:cNvPr id="4" name="Content Placeholder 3"/>
          <p:cNvSpPr>
            <a:spLocks noGrp="1"/>
          </p:cNvSpPr>
          <p:nvPr>
            <p:ph sz="half" idx="2"/>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609600"/>
            <a:ext cx="4565728"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479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Practice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Get out a pencil</a:t>
            </a:r>
          </a:p>
          <a:p>
            <a:r>
              <a:rPr lang="en-US" dirty="0" smtClean="0"/>
              <a:t>Write down a list of your monthly expenditures</a:t>
            </a:r>
          </a:p>
          <a:p>
            <a:r>
              <a:rPr lang="en-US" dirty="0" smtClean="0"/>
              <a:t>How much money do you get in a month?</a:t>
            </a:r>
          </a:p>
          <a:p>
            <a:r>
              <a:rPr lang="en-US" dirty="0" smtClean="0"/>
              <a:t>Write how much you want to allot to each expenditure</a:t>
            </a:r>
          </a:p>
          <a:p>
            <a:r>
              <a:rPr lang="en-US" dirty="0" smtClean="0"/>
              <a:t>Example:</a:t>
            </a:r>
          </a:p>
          <a:p>
            <a:pPr lvl="1"/>
            <a:r>
              <a:rPr lang="en-US" dirty="0" smtClean="0"/>
              <a:t>I get $20/week as an allowance</a:t>
            </a:r>
          </a:p>
          <a:p>
            <a:pPr lvl="1"/>
            <a:r>
              <a:rPr lang="en-US" dirty="0" smtClean="0"/>
              <a:t>I want to purchase the following things:  Movie ticket, new sweater, two posters of Josh </a:t>
            </a:r>
            <a:r>
              <a:rPr lang="en-US" dirty="0" err="1" smtClean="0"/>
              <a:t>Hutcherson</a:t>
            </a:r>
            <a:r>
              <a:rPr lang="en-US" dirty="0" smtClean="0"/>
              <a:t> for my bedroom wall</a:t>
            </a:r>
          </a:p>
          <a:p>
            <a:pPr lvl="1"/>
            <a:r>
              <a:rPr lang="en-US" dirty="0" smtClean="0"/>
              <a:t>Cost:  Movie ticket ($10), Movie posters ($16), Sweater ($40)….total:  $66</a:t>
            </a:r>
          </a:p>
          <a:p>
            <a:pPr lvl="1"/>
            <a:r>
              <a:rPr lang="en-US" dirty="0" smtClean="0"/>
              <a:t>I will have $14 left over at the end of the month</a:t>
            </a:r>
          </a:p>
          <a:p>
            <a:pPr lvl="1"/>
            <a:r>
              <a:rPr lang="en-US" dirty="0" smtClean="0"/>
              <a:t>I can buy the movie and 1 poster this week, the sweater the 3</a:t>
            </a:r>
            <a:r>
              <a:rPr lang="en-US" baseline="30000" dirty="0" smtClean="0"/>
              <a:t>rd</a:t>
            </a:r>
            <a:r>
              <a:rPr lang="en-US" dirty="0" smtClean="0"/>
              <a:t> week, and the other poster the last week of </a:t>
            </a:r>
            <a:r>
              <a:rPr lang="en-US" smtClean="0"/>
              <a:t>the month</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Money Skills</a:t>
            </a:r>
            <a:endParaRPr lang="en-US" dirty="0"/>
          </a:p>
        </p:txBody>
      </p:sp>
      <p:sp>
        <p:nvSpPr>
          <p:cNvPr id="3" name="Subtitle 2"/>
          <p:cNvSpPr>
            <a:spLocks noGrp="1"/>
          </p:cNvSpPr>
          <p:nvPr>
            <p:ph type="subTitle" idx="1"/>
          </p:nvPr>
        </p:nvSpPr>
        <p:spPr/>
        <p:txBody>
          <a:bodyPr/>
          <a:lstStyle/>
          <a:p>
            <a:r>
              <a:rPr lang="en-US" dirty="0" smtClean="0"/>
              <a:t>Part 2: Saving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149600"/>
            <a:ext cx="3810000"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1112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Savings</a:t>
            </a:r>
            <a:endParaRPr lang="en-US" dirty="0"/>
          </a:p>
        </p:txBody>
      </p:sp>
      <p:sp>
        <p:nvSpPr>
          <p:cNvPr id="3" name="Content Placeholder 2"/>
          <p:cNvSpPr>
            <a:spLocks noGrp="1"/>
          </p:cNvSpPr>
          <p:nvPr>
            <p:ph idx="1"/>
          </p:nvPr>
        </p:nvSpPr>
        <p:spPr/>
        <p:txBody>
          <a:bodyPr/>
          <a:lstStyle/>
          <a:p>
            <a:r>
              <a:rPr lang="en-US" dirty="0" smtClean="0"/>
              <a:t>Why should a middle school student save money?</a:t>
            </a:r>
          </a:p>
          <a:p>
            <a:r>
              <a:rPr lang="en-US" dirty="0" smtClean="0"/>
              <a:t>What would happen if you saved 1/3 of your income?</a:t>
            </a:r>
          </a:p>
          <a:p>
            <a:r>
              <a:rPr lang="en-US" dirty="0" smtClean="0"/>
              <a:t>What if you put that into a savings account that generated interest?</a:t>
            </a:r>
          </a:p>
          <a:p>
            <a:r>
              <a:rPr lang="en-US" dirty="0" smtClean="0">
                <a:hlinkClick r:id="rId2"/>
              </a:rPr>
              <a:t>http://www.moneychimp.com/calculator/compound_interest_calculator.htm</a:t>
            </a:r>
            <a:endParaRPr lang="en-US" dirty="0" smtClean="0"/>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467225"/>
            <a:ext cx="22002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Savings</a:t>
            </a:r>
            <a:endParaRPr lang="en-US" dirty="0"/>
          </a:p>
        </p:txBody>
      </p:sp>
      <p:sp>
        <p:nvSpPr>
          <p:cNvPr id="3" name="Content Placeholder 2"/>
          <p:cNvSpPr>
            <a:spLocks noGrp="1"/>
          </p:cNvSpPr>
          <p:nvPr>
            <p:ph idx="1"/>
          </p:nvPr>
        </p:nvSpPr>
        <p:spPr/>
        <p:txBody>
          <a:bodyPr>
            <a:normAutofit lnSpcReduction="10000"/>
          </a:bodyPr>
          <a:lstStyle/>
          <a:p>
            <a:r>
              <a:rPr lang="en-US" dirty="0" smtClean="0"/>
              <a:t>What are some larger purchases someone might use a credit card to purchase?</a:t>
            </a:r>
          </a:p>
          <a:p>
            <a:r>
              <a:rPr lang="en-US" dirty="0" smtClean="0"/>
              <a:t>Write down what you think a cost for one of those items is.</a:t>
            </a:r>
          </a:p>
          <a:p>
            <a:r>
              <a:rPr lang="en-US" dirty="0" smtClean="0"/>
              <a:t>Timetable- when do you need to have it?</a:t>
            </a:r>
          </a:p>
          <a:p>
            <a:r>
              <a:rPr lang="en-US" dirty="0" smtClean="0"/>
              <a:t>Set a goal and plan!  Write down how much you need to set aside per month to purchase your item by your target date</a:t>
            </a:r>
          </a:p>
          <a:p>
            <a:r>
              <a:rPr lang="en-US" dirty="0" smtClean="0"/>
              <a:t>This money should come outside of normal savings </a:t>
            </a:r>
          </a:p>
          <a:p>
            <a:pPr lvl="1"/>
            <a:r>
              <a:rPr lang="en-US" dirty="0" smtClean="0"/>
              <a:t>In other words, you will need to cut something else besides savings out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Practice</a:t>
            </a:r>
            <a:endParaRPr lang="en-US" dirty="0"/>
          </a:p>
        </p:txBody>
      </p:sp>
      <p:sp>
        <p:nvSpPr>
          <p:cNvPr id="3" name="Content Placeholder 2"/>
          <p:cNvSpPr>
            <a:spLocks noGrp="1"/>
          </p:cNvSpPr>
          <p:nvPr>
            <p:ph idx="1"/>
          </p:nvPr>
        </p:nvSpPr>
        <p:spPr/>
        <p:txBody>
          <a:bodyPr/>
          <a:lstStyle/>
          <a:p>
            <a:r>
              <a:rPr lang="en-US" dirty="0" smtClean="0"/>
              <a:t>Think of something that you want to purchase at some point in the future</a:t>
            </a:r>
          </a:p>
          <a:p>
            <a:r>
              <a:rPr lang="en-US" dirty="0" smtClean="0"/>
              <a:t>Create a saving plan for your future purchase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7" y="37338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6475</TotalTime>
  <Words>1453</Words>
  <Application>Microsoft Office PowerPoint</Application>
  <PresentationFormat>On-screen Show (4:3)</PresentationFormat>
  <Paragraphs>147</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Money Skills</vt:lpstr>
      <vt:lpstr>Budgeting</vt:lpstr>
      <vt:lpstr>Budgeting?</vt:lpstr>
      <vt:lpstr>PowerPoint Presentation</vt:lpstr>
      <vt:lpstr>Budgeting Practice</vt:lpstr>
      <vt:lpstr>Money Skills</vt:lpstr>
      <vt:lpstr>Savings</vt:lpstr>
      <vt:lpstr>Savings</vt:lpstr>
      <vt:lpstr>Saving Practice</vt:lpstr>
      <vt:lpstr>Savings Bonds </vt:lpstr>
      <vt:lpstr>Section 2</vt:lpstr>
      <vt:lpstr>What is credit?</vt:lpstr>
      <vt:lpstr>Credit Card vs. Debit Card</vt:lpstr>
      <vt:lpstr>What is a credit score?</vt:lpstr>
      <vt:lpstr>PowerPoint Presentation</vt:lpstr>
      <vt:lpstr>How is credit scored?</vt:lpstr>
      <vt:lpstr>PowerPoint Presentation</vt:lpstr>
      <vt:lpstr>What types of credit are there?</vt:lpstr>
      <vt:lpstr>Installment Account</vt:lpstr>
      <vt:lpstr>Revolving Account</vt:lpstr>
      <vt:lpstr>Why is it so dangerous?</vt:lpstr>
      <vt:lpstr>Why is it so dangerous?</vt:lpstr>
      <vt:lpstr>Whaddyado?</vt:lpstr>
      <vt:lpstr>Student Loan Horror Story</vt:lpstr>
      <vt:lpstr>Loans</vt:lpstr>
      <vt:lpstr>PowerPoint Presentation</vt:lpstr>
      <vt:lpstr>Buying a car in a few years?</vt:lpstr>
      <vt:lpstr>Buying a car in a few years?</vt:lpstr>
      <vt:lpstr>Credit Cards</vt:lpstr>
      <vt:lpstr>EMERGENCY!</vt:lpstr>
      <vt:lpstr>Retirement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Skills</dc:title>
  <dc:creator>Justin</dc:creator>
  <cp:lastModifiedBy>Justin Weise</cp:lastModifiedBy>
  <cp:revision>27</cp:revision>
  <dcterms:created xsi:type="dcterms:W3CDTF">2011-08-21T21:54:37Z</dcterms:created>
  <dcterms:modified xsi:type="dcterms:W3CDTF">2013-12-12T14:27:00Z</dcterms:modified>
</cp:coreProperties>
</file>