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9" r:id="rId5"/>
    <p:sldId id="265" r:id="rId6"/>
    <p:sldId id="258" r:id="rId7"/>
    <p:sldId id="266" r:id="rId8"/>
    <p:sldId id="260" r:id="rId9"/>
    <p:sldId id="267" r:id="rId10"/>
    <p:sldId id="261" r:id="rId11"/>
    <p:sldId id="262"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12/11/2014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210643" cy="6858000"/>
          </a:xfrm>
          <a:prstGeom prst="rect">
            <a:avLst/>
          </a:prstGeom>
        </p:spPr>
      </p:pic>
    </p:spTree>
    <p:extLst>
      <p:ext uri="{BB962C8B-B14F-4D97-AF65-F5344CB8AC3E}">
        <p14:creationId xmlns:p14="http://schemas.microsoft.com/office/powerpoint/2010/main" val="23226369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Arguments for Big Government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Big government can help the individual, was created by, of, and for the people, and is made up of individuals working to meet collective needs</a:t>
            </a:r>
          </a:p>
          <a:p>
            <a:r>
              <a:rPr lang="en-US" dirty="0" smtClean="0"/>
              <a:t>Strong citizen-driven governments binds communities</a:t>
            </a:r>
          </a:p>
          <a:p>
            <a:r>
              <a:rPr lang="en-US" dirty="0" smtClean="0"/>
              <a:t>Small governments lead to less healthy societies</a:t>
            </a:r>
          </a:p>
          <a:p>
            <a:r>
              <a:rPr lang="en-US" dirty="0" smtClean="0"/>
              <a:t>Government is the leading agent of change and progress</a:t>
            </a:r>
          </a:p>
          <a:p>
            <a:r>
              <a:rPr lang="en-US" dirty="0" smtClean="0"/>
              <a:t>Big government programs come from citizen demand</a:t>
            </a:r>
          </a:p>
          <a:p>
            <a:r>
              <a:rPr lang="en-US" dirty="0" smtClean="0"/>
              <a:t>Big government promotes economic growth- especially with small businesses</a:t>
            </a:r>
          </a:p>
          <a:p>
            <a:r>
              <a:rPr lang="en-US" dirty="0" smtClean="0"/>
              <a:t>More taxes help the economy grow (see 1990’s)</a:t>
            </a:r>
          </a:p>
          <a:p>
            <a:r>
              <a:rPr lang="en-US" dirty="0" smtClean="0"/>
              <a:t>European-style big governments have more stable societies</a:t>
            </a:r>
            <a:endParaRPr lang="en-US" dirty="0"/>
          </a:p>
        </p:txBody>
      </p:sp>
    </p:spTree>
    <p:extLst>
      <p:ext uri="{BB962C8B-B14F-4D97-AF65-F5344CB8AC3E}">
        <p14:creationId xmlns:p14="http://schemas.microsoft.com/office/powerpoint/2010/main" val="402677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Arguments for Small Governments</a:t>
            </a:r>
            <a:endParaRPr lang="en-US" dirty="0"/>
          </a:p>
        </p:txBody>
      </p:sp>
      <p:sp>
        <p:nvSpPr>
          <p:cNvPr id="3" name="Content Placeholder 2"/>
          <p:cNvSpPr>
            <a:spLocks noGrp="1"/>
          </p:cNvSpPr>
          <p:nvPr>
            <p:ph idx="1"/>
          </p:nvPr>
        </p:nvSpPr>
        <p:spPr>
          <a:xfrm>
            <a:off x="913795" y="2096064"/>
            <a:ext cx="10353762" cy="4654692"/>
          </a:xfrm>
        </p:spPr>
        <p:txBody>
          <a:bodyPr>
            <a:normAutofit fontScale="92500" lnSpcReduction="20000"/>
          </a:bodyPr>
          <a:lstStyle/>
          <a:p>
            <a:r>
              <a:rPr lang="en-US" dirty="0" smtClean="0"/>
              <a:t>Small government encourages self-reliance</a:t>
            </a:r>
          </a:p>
          <a:p>
            <a:r>
              <a:rPr lang="en-US" dirty="0" smtClean="0"/>
              <a:t>Big government hurts the people it is trying to help</a:t>
            </a:r>
          </a:p>
          <a:p>
            <a:r>
              <a:rPr lang="en-US" dirty="0" smtClean="0"/>
              <a:t>Not all community needs are the responsibility of the government</a:t>
            </a:r>
          </a:p>
          <a:p>
            <a:r>
              <a:rPr lang="en-US" dirty="0" smtClean="0"/>
              <a:t>The government is not a charity</a:t>
            </a:r>
          </a:p>
          <a:p>
            <a:r>
              <a:rPr lang="en-US" dirty="0" smtClean="0"/>
              <a:t>Big government grows even bigger; bureaucrats yearn for more power to advance careers</a:t>
            </a:r>
          </a:p>
          <a:p>
            <a:r>
              <a:rPr lang="en-US" dirty="0" smtClean="0"/>
              <a:t>Big government is expensive</a:t>
            </a:r>
          </a:p>
          <a:p>
            <a:r>
              <a:rPr lang="en-US" dirty="0" smtClean="0"/>
              <a:t>Small governments can not hide wasteful spending</a:t>
            </a:r>
          </a:p>
          <a:p>
            <a:r>
              <a:rPr lang="en-US" dirty="0" smtClean="0"/>
              <a:t>Big government programs have unintended results</a:t>
            </a:r>
          </a:p>
          <a:p>
            <a:r>
              <a:rPr lang="en-US" dirty="0" smtClean="0"/>
              <a:t>Small government leads to higher income</a:t>
            </a:r>
          </a:p>
          <a:p>
            <a:r>
              <a:rPr lang="en-US" dirty="0" smtClean="0"/>
              <a:t>Big government leans to special interests (big business, big tobacco, big pharma, </a:t>
            </a:r>
            <a:r>
              <a:rPr lang="en-US" dirty="0" err="1" smtClean="0"/>
              <a:t>etc</a:t>
            </a:r>
            <a:r>
              <a:rPr lang="en-US" dirty="0" smtClean="0"/>
              <a:t>)</a:t>
            </a:r>
          </a:p>
          <a:p>
            <a:r>
              <a:rPr lang="en-US" dirty="0" smtClean="0"/>
              <a:t>Big government spending helps the poor less than tax cuts</a:t>
            </a:r>
            <a:endParaRPr lang="en-US" dirty="0"/>
          </a:p>
        </p:txBody>
      </p:sp>
    </p:spTree>
    <p:extLst>
      <p:ext uri="{BB962C8B-B14F-4D97-AF65-F5344CB8AC3E}">
        <p14:creationId xmlns:p14="http://schemas.microsoft.com/office/powerpoint/2010/main" val="322114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do?</a:t>
            </a:r>
            <a:endParaRPr lang="en-US" dirty="0"/>
          </a:p>
        </p:txBody>
      </p:sp>
      <p:sp>
        <p:nvSpPr>
          <p:cNvPr id="3" name="Content Placeholder 2"/>
          <p:cNvSpPr>
            <a:spLocks noGrp="1"/>
          </p:cNvSpPr>
          <p:nvPr>
            <p:ph idx="1"/>
          </p:nvPr>
        </p:nvSpPr>
        <p:spPr>
          <a:xfrm>
            <a:off x="913795" y="2096064"/>
            <a:ext cx="10353762" cy="4530514"/>
          </a:xfrm>
        </p:spPr>
        <p:txBody>
          <a:bodyPr>
            <a:normAutofit lnSpcReduction="10000"/>
          </a:bodyPr>
          <a:lstStyle/>
          <a:p>
            <a:r>
              <a:rPr lang="en-US" dirty="0">
                <a:effectLst/>
              </a:rPr>
              <a:t>Please read up on the pros and cons of big vs. small government.  This debate began in the 1780's and still continues today.  </a:t>
            </a:r>
            <a:r>
              <a:rPr lang="en-US" dirty="0" smtClean="0">
                <a:effectLst/>
              </a:rPr>
              <a:t>There </a:t>
            </a:r>
            <a:r>
              <a:rPr lang="en-US" dirty="0">
                <a:effectLst/>
              </a:rPr>
              <a:t>is a </a:t>
            </a:r>
            <a:r>
              <a:rPr lang="en-US" dirty="0" smtClean="0">
                <a:effectLst/>
              </a:rPr>
              <a:t>link on my website </a:t>
            </a:r>
            <a:r>
              <a:rPr lang="en-US" dirty="0">
                <a:effectLst/>
              </a:rPr>
              <a:t>to some of the common arguments.  Each pro/con gives a quick summary.  You can click on the title for further </a:t>
            </a:r>
            <a:r>
              <a:rPr lang="en-US" dirty="0" smtClean="0">
                <a:effectLst/>
              </a:rPr>
              <a:t>information in most cases. </a:t>
            </a:r>
            <a:r>
              <a:rPr lang="en-US" dirty="0">
                <a:effectLst/>
              </a:rPr>
              <a:t> We will have a structured debate in class next Thursday.  On Monday you will be asked to choose a side.  With your members of your group, you will discuss and formulate arguments that back up your opinion of whether the United States should operate a big or a small government.  Each side will be given alternating opportunities to make a case and then respond to the argument of the other side</a:t>
            </a:r>
            <a:r>
              <a:rPr lang="en-US" dirty="0" smtClean="0">
                <a:effectLst/>
              </a:rPr>
              <a:t>.</a:t>
            </a:r>
          </a:p>
          <a:p>
            <a:r>
              <a:rPr lang="en-US" dirty="0" smtClean="0">
                <a:effectLst/>
              </a:rPr>
              <a:t>WARNING FROM THE WEISE:  When doing research, be very conscious about bias.  There are TONS of websites from either very liberal or very conservative viewpoints.  For your own opinion!</a:t>
            </a:r>
            <a:endParaRPr lang="en-US" dirty="0"/>
          </a:p>
        </p:txBody>
      </p:sp>
    </p:spTree>
    <p:extLst>
      <p:ext uri="{BB962C8B-B14F-4D97-AF65-F5344CB8AC3E}">
        <p14:creationId xmlns:p14="http://schemas.microsoft.com/office/powerpoint/2010/main" val="14572903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Government Definition</a:t>
            </a:r>
            <a:endParaRPr lang="en-US" dirty="0"/>
          </a:p>
        </p:txBody>
      </p:sp>
      <p:sp>
        <p:nvSpPr>
          <p:cNvPr id="3" name="Content Placeholder 2"/>
          <p:cNvSpPr>
            <a:spLocks noGrp="1"/>
          </p:cNvSpPr>
          <p:nvPr>
            <p:ph idx="1"/>
          </p:nvPr>
        </p:nvSpPr>
        <p:spPr/>
        <p:txBody>
          <a:bodyPr>
            <a:normAutofit fontScale="92500"/>
          </a:bodyPr>
          <a:lstStyle/>
          <a:p>
            <a:r>
              <a:rPr lang="en-US" dirty="0">
                <a:effectLst/>
              </a:rPr>
              <a:t>Big government is primarily defined by its size, measured by the number of employees or budget, either in absolute terms or relative to the overall national economy. </a:t>
            </a:r>
            <a:endParaRPr lang="en-US" dirty="0" smtClean="0">
              <a:effectLst/>
            </a:endParaRPr>
          </a:p>
          <a:p>
            <a:r>
              <a:rPr lang="en-US" dirty="0" smtClean="0">
                <a:effectLst/>
              </a:rPr>
              <a:t>The </a:t>
            </a:r>
            <a:r>
              <a:rPr lang="en-US" dirty="0">
                <a:effectLst/>
              </a:rPr>
              <a:t>size of government can also be reckoned by the number of "spheres of </a:t>
            </a:r>
            <a:r>
              <a:rPr lang="en-US" dirty="0" smtClean="0">
                <a:effectLst/>
              </a:rPr>
              <a:t>involvement”. </a:t>
            </a:r>
          </a:p>
          <a:p>
            <a:r>
              <a:rPr lang="en-US" dirty="0" smtClean="0">
                <a:effectLst/>
              </a:rPr>
              <a:t>The </a:t>
            </a:r>
            <a:r>
              <a:rPr lang="en-US" dirty="0">
                <a:effectLst/>
              </a:rPr>
              <a:t>concept can also be defined by the perceived role of government in society, the quality of services (that is, the impact of government effort), and the degree of democracy and societal representation</a:t>
            </a:r>
            <a:r>
              <a:rPr lang="en-US" dirty="0" smtClean="0">
                <a:effectLst/>
              </a:rPr>
              <a:t>.</a:t>
            </a:r>
          </a:p>
          <a:p>
            <a:r>
              <a:rPr lang="en-US" dirty="0" smtClean="0">
                <a:effectLst/>
              </a:rPr>
              <a:t>Ties into the “loose interpretation” of the Constitution as shown by Alexander Hamilton, John Adams, and George Washington</a:t>
            </a:r>
            <a:endParaRPr lang="en-US" dirty="0"/>
          </a:p>
        </p:txBody>
      </p:sp>
    </p:spTree>
    <p:extLst>
      <p:ext uri="{BB962C8B-B14F-4D97-AF65-F5344CB8AC3E}">
        <p14:creationId xmlns:p14="http://schemas.microsoft.com/office/powerpoint/2010/main" val="2693686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4750" y="319087"/>
            <a:ext cx="4762500" cy="6219825"/>
          </a:xfrm>
          <a:prstGeom prst="rect">
            <a:avLst/>
          </a:prstGeom>
        </p:spPr>
      </p:pic>
    </p:spTree>
    <p:extLst>
      <p:ext uri="{BB962C8B-B14F-4D97-AF65-F5344CB8AC3E}">
        <p14:creationId xmlns:p14="http://schemas.microsoft.com/office/powerpoint/2010/main" val="4177558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Government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Historically:</a:t>
            </a:r>
          </a:p>
          <a:p>
            <a:pPr lvl="1"/>
            <a:r>
              <a:rPr lang="en-US" dirty="0" smtClean="0"/>
              <a:t>The establishment of a National Bank under George Washington</a:t>
            </a:r>
          </a:p>
          <a:p>
            <a:pPr lvl="1"/>
            <a:r>
              <a:rPr lang="en-US" dirty="0" smtClean="0"/>
              <a:t>The Freedman’s Bureau following the Civil War</a:t>
            </a:r>
          </a:p>
          <a:p>
            <a:pPr lvl="1"/>
            <a:r>
              <a:rPr lang="en-US" dirty="0" smtClean="0"/>
              <a:t>The Tennessee Valley Authority under FDR (Part of the “New Deal”)</a:t>
            </a:r>
          </a:p>
          <a:p>
            <a:r>
              <a:rPr lang="en-US" dirty="0" smtClean="0"/>
              <a:t>Modern Era:</a:t>
            </a:r>
          </a:p>
          <a:p>
            <a:pPr lvl="1"/>
            <a:r>
              <a:rPr lang="en-US" dirty="0" smtClean="0"/>
              <a:t>Auto Industry Bailout 2008</a:t>
            </a:r>
          </a:p>
          <a:p>
            <a:pPr lvl="1"/>
            <a:r>
              <a:rPr lang="en-US" dirty="0" smtClean="0"/>
              <a:t>Obamacare</a:t>
            </a:r>
          </a:p>
          <a:p>
            <a:pPr lvl="1"/>
            <a:r>
              <a:rPr lang="en-US" dirty="0" smtClean="0"/>
              <a:t>Michelle Obama’s healthy school lunch program</a:t>
            </a:r>
          </a:p>
          <a:p>
            <a:r>
              <a:rPr lang="en-US" dirty="0" smtClean="0"/>
              <a:t>Overall idea:  higher taxes for more programs that benefit everyone (this includes a strong military)</a:t>
            </a:r>
          </a:p>
          <a:p>
            <a:endParaRPr lang="en-US" dirty="0"/>
          </a:p>
        </p:txBody>
      </p:sp>
    </p:spTree>
    <p:extLst>
      <p:ext uri="{BB962C8B-B14F-4D97-AF65-F5344CB8AC3E}">
        <p14:creationId xmlns:p14="http://schemas.microsoft.com/office/powerpoint/2010/main" val="2319302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6618" y="311503"/>
            <a:ext cx="1895475" cy="1809750"/>
          </a:xfrm>
          <a:prstGeom prst="rect">
            <a:avLst/>
          </a:prstGeom>
        </p:spPr>
      </p:pic>
      <p:pic>
        <p:nvPicPr>
          <p:cNvPr id="5" name="Picture 4"/>
          <p:cNvPicPr>
            <a:picLocks noChangeAspect="1"/>
          </p:cNvPicPr>
          <p:nvPr/>
        </p:nvPicPr>
        <p:blipFill>
          <a:blip r:embed="rId3"/>
          <a:stretch>
            <a:fillRect/>
          </a:stretch>
        </p:blipFill>
        <p:spPr>
          <a:xfrm>
            <a:off x="2330273" y="311503"/>
            <a:ext cx="2428875" cy="1876425"/>
          </a:xfrm>
          <a:prstGeom prst="rect">
            <a:avLst/>
          </a:prstGeom>
        </p:spPr>
      </p:pic>
      <p:pic>
        <p:nvPicPr>
          <p:cNvPr id="6" name="Picture 5"/>
          <p:cNvPicPr>
            <a:picLocks noChangeAspect="1"/>
          </p:cNvPicPr>
          <p:nvPr/>
        </p:nvPicPr>
        <p:blipFill>
          <a:blip r:embed="rId4"/>
          <a:stretch>
            <a:fillRect/>
          </a:stretch>
        </p:blipFill>
        <p:spPr>
          <a:xfrm>
            <a:off x="8128001" y="268640"/>
            <a:ext cx="3767490" cy="2963362"/>
          </a:xfrm>
          <a:prstGeom prst="rect">
            <a:avLst/>
          </a:prstGeom>
        </p:spPr>
      </p:pic>
      <p:pic>
        <p:nvPicPr>
          <p:cNvPr id="7" name="Picture 6"/>
          <p:cNvPicPr>
            <a:picLocks noChangeAspect="1"/>
          </p:cNvPicPr>
          <p:nvPr/>
        </p:nvPicPr>
        <p:blipFill>
          <a:blip r:embed="rId5"/>
          <a:stretch>
            <a:fillRect/>
          </a:stretch>
        </p:blipFill>
        <p:spPr>
          <a:xfrm>
            <a:off x="316618" y="3232002"/>
            <a:ext cx="4493082" cy="2950457"/>
          </a:xfrm>
          <a:prstGeom prst="rect">
            <a:avLst/>
          </a:prstGeom>
        </p:spPr>
      </p:pic>
      <p:pic>
        <p:nvPicPr>
          <p:cNvPr id="8" name="Picture 7"/>
          <p:cNvPicPr>
            <a:picLocks noChangeAspect="1"/>
          </p:cNvPicPr>
          <p:nvPr/>
        </p:nvPicPr>
        <p:blipFill>
          <a:blip r:embed="rId6"/>
          <a:stretch>
            <a:fillRect/>
          </a:stretch>
        </p:blipFill>
        <p:spPr>
          <a:xfrm>
            <a:off x="6412089" y="3499869"/>
            <a:ext cx="4827058" cy="3128649"/>
          </a:xfrm>
          <a:prstGeom prst="rect">
            <a:avLst/>
          </a:prstGeom>
        </p:spPr>
      </p:pic>
    </p:spTree>
    <p:extLst>
      <p:ext uri="{BB962C8B-B14F-4D97-AF65-F5344CB8AC3E}">
        <p14:creationId xmlns:p14="http://schemas.microsoft.com/office/powerpoint/2010/main" val="903312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Government Definition</a:t>
            </a:r>
            <a:endParaRPr lang="en-US" dirty="0"/>
          </a:p>
        </p:txBody>
      </p:sp>
      <p:sp>
        <p:nvSpPr>
          <p:cNvPr id="3" name="Content Placeholder 2"/>
          <p:cNvSpPr>
            <a:spLocks noGrp="1"/>
          </p:cNvSpPr>
          <p:nvPr>
            <p:ph idx="1"/>
          </p:nvPr>
        </p:nvSpPr>
        <p:spPr/>
        <p:txBody>
          <a:bodyPr>
            <a:normAutofit lnSpcReduction="10000"/>
          </a:bodyPr>
          <a:lstStyle/>
          <a:p>
            <a:r>
              <a:rPr lang="en-US" dirty="0" smtClean="0"/>
              <a:t>A Government that operates only within the frames of its Constitution</a:t>
            </a:r>
          </a:p>
          <a:p>
            <a:r>
              <a:rPr lang="en-US" dirty="0" smtClean="0"/>
              <a:t>Has little influence on individual life- small “Sphere of influence”</a:t>
            </a:r>
          </a:p>
          <a:p>
            <a:r>
              <a:rPr lang="en-US" dirty="0">
                <a:effectLst/>
              </a:rPr>
              <a:t>The powers of the Federal government are strictly enumerated in the Constitution, all others are reserved for the States or the people. </a:t>
            </a:r>
            <a:r>
              <a:rPr lang="en-US" dirty="0"/>
              <a:t/>
            </a:r>
            <a:br>
              <a:rPr lang="en-US" dirty="0"/>
            </a:br>
            <a:r>
              <a:rPr lang="en-US" dirty="0"/>
              <a:t/>
            </a:r>
            <a:br>
              <a:rPr lang="en-US" dirty="0"/>
            </a:br>
            <a:r>
              <a:rPr lang="en-US" dirty="0">
                <a:effectLst/>
              </a:rPr>
              <a:t>"The powers not delegated to the United States by the Constitution, nor </a:t>
            </a:r>
            <a:r>
              <a:rPr lang="en-US" dirty="0"/>
              <a:t/>
            </a:r>
            <a:br>
              <a:rPr lang="en-US" dirty="0"/>
            </a:br>
            <a:r>
              <a:rPr lang="en-US" dirty="0">
                <a:effectLst/>
              </a:rPr>
              <a:t>prohibited by it to the States, are reserved to the States respectively, </a:t>
            </a:r>
            <a:r>
              <a:rPr lang="en-US" dirty="0"/>
              <a:t/>
            </a:r>
            <a:br>
              <a:rPr lang="en-US" dirty="0"/>
            </a:br>
            <a:r>
              <a:rPr lang="en-US" dirty="0">
                <a:effectLst/>
              </a:rPr>
              <a:t>or to the people</a:t>
            </a:r>
            <a:r>
              <a:rPr lang="en-US" dirty="0" smtClean="0">
                <a:effectLst/>
              </a:rPr>
              <a:t>.“</a:t>
            </a:r>
          </a:p>
          <a:p>
            <a:r>
              <a:rPr lang="en-US" dirty="0" smtClean="0">
                <a:effectLst/>
              </a:rPr>
              <a:t>AKA- “Strict Interpretation”</a:t>
            </a:r>
            <a:endParaRPr lang="en-US" dirty="0"/>
          </a:p>
        </p:txBody>
      </p:sp>
    </p:spTree>
    <p:extLst>
      <p:ext uri="{BB962C8B-B14F-4D97-AF65-F5344CB8AC3E}">
        <p14:creationId xmlns:p14="http://schemas.microsoft.com/office/powerpoint/2010/main" val="440311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0866" y="395110"/>
            <a:ext cx="6005689" cy="6005689"/>
          </a:xfrm>
          <a:prstGeom prst="rect">
            <a:avLst/>
          </a:prstGeom>
        </p:spPr>
      </p:pic>
    </p:spTree>
    <p:extLst>
      <p:ext uri="{BB962C8B-B14F-4D97-AF65-F5344CB8AC3E}">
        <p14:creationId xmlns:p14="http://schemas.microsoft.com/office/powerpoint/2010/main" val="21172828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Government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Historically:</a:t>
            </a:r>
          </a:p>
          <a:p>
            <a:pPr lvl="1"/>
            <a:r>
              <a:rPr lang="en-US" dirty="0" smtClean="0"/>
              <a:t>“Laissez Faire” economic policy under Thomas Jefferson</a:t>
            </a:r>
          </a:p>
          <a:p>
            <a:pPr lvl="1"/>
            <a:r>
              <a:rPr lang="en-US" dirty="0" smtClean="0"/>
              <a:t>The ending of the National Bank under Andrew Jackson</a:t>
            </a:r>
          </a:p>
          <a:p>
            <a:pPr lvl="1"/>
            <a:r>
              <a:rPr lang="en-US" dirty="0" smtClean="0"/>
              <a:t>Tax cuts and end of many government programs under Ronald Reagan</a:t>
            </a:r>
          </a:p>
          <a:p>
            <a:r>
              <a:rPr lang="en-US" dirty="0" smtClean="0"/>
              <a:t>Modern Era:</a:t>
            </a:r>
          </a:p>
          <a:p>
            <a:pPr lvl="1"/>
            <a:r>
              <a:rPr lang="en-US" dirty="0" smtClean="0"/>
              <a:t>Budget Control Act of 2011</a:t>
            </a:r>
          </a:p>
          <a:p>
            <a:r>
              <a:rPr lang="en-US" dirty="0" smtClean="0"/>
              <a:t>Overall idea- fewer taxes, lower government spending, few government programs outside of powers given in Constitution (education, healthcare, </a:t>
            </a:r>
            <a:r>
              <a:rPr lang="en-US" dirty="0" err="1" smtClean="0"/>
              <a:t>etc</a:t>
            </a:r>
            <a:r>
              <a:rPr lang="en-US" dirty="0" smtClean="0"/>
              <a:t>)</a:t>
            </a:r>
          </a:p>
          <a:p>
            <a:r>
              <a:rPr lang="en-US" dirty="0" smtClean="0"/>
              <a:t>This gets complicated- preamble to Constitution defines the purpose (1 of 5) to “promote the general welfare”</a:t>
            </a:r>
          </a:p>
          <a:p>
            <a:pPr lvl="1"/>
            <a:endParaRPr lang="en-US" dirty="0" smtClean="0"/>
          </a:p>
          <a:p>
            <a:endParaRPr lang="en-US" dirty="0"/>
          </a:p>
        </p:txBody>
      </p:sp>
    </p:spTree>
    <p:extLst>
      <p:ext uri="{BB962C8B-B14F-4D97-AF65-F5344CB8AC3E}">
        <p14:creationId xmlns:p14="http://schemas.microsoft.com/office/powerpoint/2010/main" val="1499150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817" y="550686"/>
            <a:ext cx="5350680" cy="2519892"/>
          </a:xfrm>
          <a:prstGeom prst="rect">
            <a:avLst/>
          </a:prstGeom>
        </p:spPr>
      </p:pic>
      <p:pic>
        <p:nvPicPr>
          <p:cNvPr id="3" name="Picture 2"/>
          <p:cNvPicPr>
            <a:picLocks noChangeAspect="1"/>
          </p:cNvPicPr>
          <p:nvPr/>
        </p:nvPicPr>
        <p:blipFill>
          <a:blip r:embed="rId3"/>
          <a:stretch>
            <a:fillRect/>
          </a:stretch>
        </p:blipFill>
        <p:spPr>
          <a:xfrm>
            <a:off x="6745111" y="550686"/>
            <a:ext cx="4572000" cy="2971800"/>
          </a:xfrm>
          <a:prstGeom prst="rect">
            <a:avLst/>
          </a:prstGeom>
        </p:spPr>
      </p:pic>
      <p:pic>
        <p:nvPicPr>
          <p:cNvPr id="4" name="Picture 3"/>
          <p:cNvPicPr>
            <a:picLocks noChangeAspect="1"/>
          </p:cNvPicPr>
          <p:nvPr/>
        </p:nvPicPr>
        <p:blipFill>
          <a:blip r:embed="rId4"/>
          <a:stretch>
            <a:fillRect/>
          </a:stretch>
        </p:blipFill>
        <p:spPr>
          <a:xfrm>
            <a:off x="3557587" y="3770841"/>
            <a:ext cx="4140191" cy="2720270"/>
          </a:xfrm>
          <a:prstGeom prst="rect">
            <a:avLst/>
          </a:prstGeom>
        </p:spPr>
      </p:pic>
    </p:spTree>
    <p:extLst>
      <p:ext uri="{BB962C8B-B14F-4D97-AF65-F5344CB8AC3E}">
        <p14:creationId xmlns:p14="http://schemas.microsoft.com/office/powerpoint/2010/main" val="2261042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149</TotalTime>
  <Words>478</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Bookman Old Style</vt:lpstr>
      <vt:lpstr>Rockwell</vt:lpstr>
      <vt:lpstr>Damask</vt:lpstr>
      <vt:lpstr>PowerPoint Presentation</vt:lpstr>
      <vt:lpstr>Big Government Definition</vt:lpstr>
      <vt:lpstr>PowerPoint Presentation</vt:lpstr>
      <vt:lpstr>Big Government Examples</vt:lpstr>
      <vt:lpstr>PowerPoint Presentation</vt:lpstr>
      <vt:lpstr>Small Government Definition</vt:lpstr>
      <vt:lpstr>PowerPoint Presentation</vt:lpstr>
      <vt:lpstr>Small Government Examples</vt:lpstr>
      <vt:lpstr>PowerPoint Presentation</vt:lpstr>
      <vt:lpstr>Common Arguments for Big Government</vt:lpstr>
      <vt:lpstr>Common Arguments for Small Governments</vt:lpstr>
      <vt:lpstr>What are we going to 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Weise</dc:creator>
  <cp:lastModifiedBy>Justin Weise</cp:lastModifiedBy>
  <cp:revision>9</cp:revision>
  <dcterms:created xsi:type="dcterms:W3CDTF">2014-12-11T13:00:35Z</dcterms:created>
  <dcterms:modified xsi:type="dcterms:W3CDTF">2014-12-11T15:30:16Z</dcterms:modified>
</cp:coreProperties>
</file>